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nva Sans" panose="020B0604020202020204" charset="0"/>
      <p:regular r:id="rId22"/>
    </p:embeddedFont>
    <p:embeddedFont>
      <p:font typeface="Canva Sans Bold" panose="020B0604020202020204" charset="0"/>
      <p:regular r:id="rId23"/>
    </p:embeddedFont>
    <p:embeddedFont>
      <p:font typeface="Open Sans" panose="020B0606030504020204" pitchFamily="34" charset="0"/>
      <p:regular r:id="rId24"/>
    </p:embeddedFont>
    <p:embeddedFont>
      <p:font typeface="Open Sans Bold" panose="020B0604020202020204" charset="0"/>
      <p:regular r:id="rId25"/>
    </p:embeddedFont>
    <p:embeddedFont>
      <p:font typeface="Poppins Bold" panose="020B0604020202020204" charset="0"/>
      <p:regular r:id="rId26"/>
    </p:embeddedFont>
    <p:embeddedFont>
      <p:font typeface="Poppins Ultra-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300"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10.sv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3.sv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43.png"/><Relationship Id="rId5" Type="http://schemas.openxmlformats.org/officeDocument/2006/relationships/image" Target="../media/image19.png"/><Relationship Id="rId15" Type="http://schemas.openxmlformats.org/officeDocument/2006/relationships/image" Target="../media/image4.png"/><Relationship Id="rId10" Type="http://schemas.openxmlformats.org/officeDocument/2006/relationships/image" Target="../media/image42.svg"/><Relationship Id="rId4" Type="http://schemas.openxmlformats.org/officeDocument/2006/relationships/image" Target="../media/image38.png"/><Relationship Id="rId9" Type="http://schemas.openxmlformats.org/officeDocument/2006/relationships/image" Target="../media/image41.png"/><Relationship Id="rId14" Type="http://schemas.openxmlformats.org/officeDocument/2006/relationships/image" Target="../media/image46.sv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3.sv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0.svg"/><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2618527" y="-1745836"/>
            <a:ext cx="6304087" cy="6304087"/>
          </a:xfrm>
          <a:custGeom>
            <a:avLst/>
            <a:gdLst/>
            <a:ahLst/>
            <a:cxnLst/>
            <a:rect l="l" t="t" r="r" b="b"/>
            <a:pathLst>
              <a:path w="6304087" h="6304087">
                <a:moveTo>
                  <a:pt x="0" y="0"/>
                </a:moveTo>
                <a:lnTo>
                  <a:pt x="6304087" y="0"/>
                </a:lnTo>
                <a:lnTo>
                  <a:pt x="6304087" y="6304087"/>
                </a:lnTo>
                <a:lnTo>
                  <a:pt x="0" y="6304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915273" y="5804957"/>
            <a:ext cx="2284867" cy="2284867"/>
          </a:xfrm>
          <a:custGeom>
            <a:avLst/>
            <a:gdLst/>
            <a:ahLst/>
            <a:cxnLst/>
            <a:rect l="l" t="t" r="r" b="b"/>
            <a:pathLst>
              <a:path w="2284867" h="2284867">
                <a:moveTo>
                  <a:pt x="0" y="0"/>
                </a:moveTo>
                <a:lnTo>
                  <a:pt x="2284867" y="0"/>
                </a:lnTo>
                <a:lnTo>
                  <a:pt x="2284867" y="2284866"/>
                </a:lnTo>
                <a:lnTo>
                  <a:pt x="0" y="22848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193410" y="4082284"/>
            <a:ext cx="951933" cy="951933"/>
          </a:xfrm>
          <a:custGeom>
            <a:avLst/>
            <a:gdLst/>
            <a:ahLst/>
            <a:cxnLst/>
            <a:rect l="l" t="t" r="r" b="b"/>
            <a:pathLst>
              <a:path w="951933" h="951933">
                <a:moveTo>
                  <a:pt x="0" y="0"/>
                </a:moveTo>
                <a:lnTo>
                  <a:pt x="951934" y="0"/>
                </a:lnTo>
                <a:lnTo>
                  <a:pt x="951934" y="951934"/>
                </a:lnTo>
                <a:lnTo>
                  <a:pt x="0" y="951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75935" y="648855"/>
            <a:ext cx="6762079" cy="757353"/>
          </a:xfrm>
          <a:custGeom>
            <a:avLst/>
            <a:gdLst/>
            <a:ahLst/>
            <a:cxnLst/>
            <a:rect l="l" t="t" r="r" b="b"/>
            <a:pathLst>
              <a:path w="6762079" h="757353">
                <a:moveTo>
                  <a:pt x="0" y="0"/>
                </a:moveTo>
                <a:lnTo>
                  <a:pt x="6762079" y="0"/>
                </a:lnTo>
                <a:lnTo>
                  <a:pt x="6762079" y="757352"/>
                </a:lnTo>
                <a:lnTo>
                  <a:pt x="0" y="757352"/>
                </a:lnTo>
                <a:lnTo>
                  <a:pt x="0" y="0"/>
                </a:lnTo>
                <a:close/>
              </a:path>
            </a:pathLst>
          </a:custGeom>
          <a:blipFill>
            <a:blip r:embed="rId5"/>
            <a:stretch>
              <a:fillRect/>
            </a:stretch>
          </a:blipFill>
        </p:spPr>
      </p:sp>
      <p:sp>
        <p:nvSpPr>
          <p:cNvPr id="7" name="TextBox 7"/>
          <p:cNvSpPr txBox="1"/>
          <p:nvPr/>
        </p:nvSpPr>
        <p:spPr>
          <a:xfrm>
            <a:off x="2009140" y="3393029"/>
            <a:ext cx="8507318" cy="1587356"/>
          </a:xfrm>
          <a:prstGeom prst="rect">
            <a:avLst/>
          </a:prstGeom>
        </p:spPr>
        <p:txBody>
          <a:bodyPr lIns="0" tIns="0" rIns="0" bIns="0" rtlCol="0" anchor="t">
            <a:spAutoFit/>
          </a:bodyPr>
          <a:lstStyle/>
          <a:p>
            <a:pPr>
              <a:lnSpc>
                <a:spcPts val="12257"/>
              </a:lnSpc>
              <a:spcBef>
                <a:spcPct val="0"/>
              </a:spcBef>
            </a:pPr>
            <a:r>
              <a:rPr lang="en-US" sz="8755">
                <a:solidFill>
                  <a:srgbClr val="FFFFFF"/>
                </a:solidFill>
                <a:latin typeface="Poppins Bold"/>
              </a:rPr>
              <a:t>Health</a:t>
            </a:r>
          </a:p>
        </p:txBody>
      </p:sp>
      <p:sp>
        <p:nvSpPr>
          <p:cNvPr id="8" name="TextBox 8"/>
          <p:cNvSpPr txBox="1"/>
          <p:nvPr/>
        </p:nvSpPr>
        <p:spPr>
          <a:xfrm>
            <a:off x="2009140" y="4668318"/>
            <a:ext cx="8507318" cy="1961236"/>
          </a:xfrm>
          <a:prstGeom prst="rect">
            <a:avLst/>
          </a:prstGeom>
        </p:spPr>
        <p:txBody>
          <a:bodyPr lIns="0" tIns="0" rIns="0" bIns="0" rtlCol="0" anchor="t">
            <a:spAutoFit/>
          </a:bodyPr>
          <a:lstStyle/>
          <a:p>
            <a:pPr>
              <a:lnSpc>
                <a:spcPts val="15275"/>
              </a:lnSpc>
              <a:spcBef>
                <a:spcPct val="0"/>
              </a:spcBef>
            </a:pPr>
            <a:r>
              <a:rPr lang="en-US" sz="10910">
                <a:solidFill>
                  <a:srgbClr val="FFFFFF"/>
                </a:solidFill>
                <a:latin typeface="Poppins Ultra-Bold"/>
              </a:rPr>
              <a:t>Elevator</a:t>
            </a:r>
          </a:p>
        </p:txBody>
      </p:sp>
      <p:sp>
        <p:nvSpPr>
          <p:cNvPr id="9" name="TextBox 9"/>
          <p:cNvSpPr txBox="1"/>
          <p:nvPr/>
        </p:nvSpPr>
        <p:spPr>
          <a:xfrm>
            <a:off x="2009140" y="6918815"/>
            <a:ext cx="8507318" cy="575945"/>
          </a:xfrm>
          <a:prstGeom prst="rect">
            <a:avLst/>
          </a:prstGeom>
        </p:spPr>
        <p:txBody>
          <a:bodyPr lIns="0" tIns="0" rIns="0" bIns="0" rtlCol="0" anchor="t">
            <a:spAutoFit/>
          </a:bodyPr>
          <a:lstStyle/>
          <a:p>
            <a:pPr>
              <a:lnSpc>
                <a:spcPts val="2379"/>
              </a:lnSpc>
            </a:pPr>
            <a:r>
              <a:rPr lang="en-US" sz="1699" spc="679">
                <a:solidFill>
                  <a:srgbClr val="F66E1A"/>
                </a:solidFill>
                <a:latin typeface="Open Sans Bold"/>
              </a:rPr>
              <a:t>BRINGING CARE TO YOUR DOORSTEP:</a:t>
            </a:r>
          </a:p>
          <a:p>
            <a:pPr>
              <a:lnSpc>
                <a:spcPts val="2379"/>
              </a:lnSpc>
              <a:spcBef>
                <a:spcPct val="0"/>
              </a:spcBef>
            </a:pPr>
            <a:r>
              <a:rPr lang="en-US" sz="1699" spc="679">
                <a:solidFill>
                  <a:srgbClr val="F66E1A"/>
                </a:solidFill>
                <a:latin typeface="Open Sans Bold"/>
              </a:rPr>
              <a:t>YOUR HEALTH, OUR PRIORITY!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748790"/>
            <a:ext cx="18288000" cy="8538210"/>
          </a:xfrm>
          <a:custGeom>
            <a:avLst/>
            <a:gdLst/>
            <a:ahLst/>
            <a:cxnLst/>
            <a:rect l="l" t="t" r="r" b="b"/>
            <a:pathLst>
              <a:path w="18288000" h="8538210">
                <a:moveTo>
                  <a:pt x="0" y="0"/>
                </a:moveTo>
                <a:lnTo>
                  <a:pt x="18288000" y="0"/>
                </a:lnTo>
                <a:lnTo>
                  <a:pt x="18288000" y="8538210"/>
                </a:lnTo>
                <a:lnTo>
                  <a:pt x="0" y="8538210"/>
                </a:lnTo>
                <a:lnTo>
                  <a:pt x="0" y="0"/>
                </a:lnTo>
                <a:close/>
              </a:path>
            </a:pathLst>
          </a:custGeom>
          <a:blipFill>
            <a:blip r:embed="rId2"/>
            <a:stretch>
              <a:fillRect/>
            </a:stretch>
          </a:blipFill>
        </p:spPr>
      </p:sp>
      <p:sp>
        <p:nvSpPr>
          <p:cNvPr id="3" name="Freeform 3"/>
          <p:cNvSpPr/>
          <p:nvPr/>
        </p:nvSpPr>
        <p:spPr>
          <a:xfrm>
            <a:off x="5762960" y="650024"/>
            <a:ext cx="6762079" cy="757353"/>
          </a:xfrm>
          <a:custGeom>
            <a:avLst/>
            <a:gdLst/>
            <a:ahLst/>
            <a:cxnLst/>
            <a:rect l="l" t="t" r="r" b="b"/>
            <a:pathLst>
              <a:path w="6762079" h="757353">
                <a:moveTo>
                  <a:pt x="0" y="0"/>
                </a:moveTo>
                <a:lnTo>
                  <a:pt x="6762080" y="0"/>
                </a:lnTo>
                <a:lnTo>
                  <a:pt x="6762080" y="757352"/>
                </a:lnTo>
                <a:lnTo>
                  <a:pt x="0" y="757352"/>
                </a:lnTo>
                <a:lnTo>
                  <a:pt x="0" y="0"/>
                </a:lnTo>
                <a:close/>
              </a:path>
            </a:pathLst>
          </a:custGeom>
          <a:blipFill>
            <a:blip r:embed="rId3"/>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46309" y="6106256"/>
            <a:ext cx="6304087" cy="6304087"/>
          </a:xfrm>
          <a:custGeom>
            <a:avLst/>
            <a:gdLst/>
            <a:ahLst/>
            <a:cxnLst/>
            <a:rect l="l" t="t" r="r" b="b"/>
            <a:pathLst>
              <a:path w="6304087" h="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24781" y="271347"/>
            <a:ext cx="6762079" cy="757353"/>
          </a:xfrm>
          <a:custGeom>
            <a:avLst/>
            <a:gdLst/>
            <a:ahLst/>
            <a:cxnLst/>
            <a:rect l="l" t="t" r="r" b="b"/>
            <a:pathLst>
              <a:path w="6762079" h="757353">
                <a:moveTo>
                  <a:pt x="0" y="0"/>
                </a:moveTo>
                <a:lnTo>
                  <a:pt x="6762079" y="0"/>
                </a:lnTo>
                <a:lnTo>
                  <a:pt x="6762079" y="757353"/>
                </a:lnTo>
                <a:lnTo>
                  <a:pt x="0" y="757353"/>
                </a:lnTo>
                <a:lnTo>
                  <a:pt x="0" y="0"/>
                </a:lnTo>
                <a:close/>
              </a:path>
            </a:pathLst>
          </a:custGeom>
          <a:blipFill>
            <a:blip r:embed="rId4"/>
            <a:stretch>
              <a:fillRect/>
            </a:stretch>
          </a:blipFill>
        </p:spPr>
      </p:sp>
      <p:sp>
        <p:nvSpPr>
          <p:cNvPr id="4" name="Freeform 4"/>
          <p:cNvSpPr/>
          <p:nvPr/>
        </p:nvSpPr>
        <p:spPr>
          <a:xfrm>
            <a:off x="424781" y="3644761"/>
            <a:ext cx="10558836" cy="5112566"/>
          </a:xfrm>
          <a:custGeom>
            <a:avLst/>
            <a:gdLst/>
            <a:ahLst/>
            <a:cxnLst/>
            <a:rect l="l" t="t" r="r" b="b"/>
            <a:pathLst>
              <a:path w="10558836" h="5112566">
                <a:moveTo>
                  <a:pt x="0" y="0"/>
                </a:moveTo>
                <a:lnTo>
                  <a:pt x="10558836" y="0"/>
                </a:lnTo>
                <a:lnTo>
                  <a:pt x="10558836" y="5112566"/>
                </a:lnTo>
                <a:lnTo>
                  <a:pt x="0" y="5112566"/>
                </a:lnTo>
                <a:lnTo>
                  <a:pt x="0" y="0"/>
                </a:lnTo>
                <a:close/>
              </a:path>
            </a:pathLst>
          </a:custGeom>
          <a:blipFill>
            <a:blip r:embed="rId5"/>
            <a:stretch>
              <a:fillRect l="-1305" r="-1305"/>
            </a:stretch>
          </a:blipFill>
        </p:spPr>
      </p:sp>
      <p:sp>
        <p:nvSpPr>
          <p:cNvPr id="5" name="TextBox 5"/>
          <p:cNvSpPr txBox="1"/>
          <p:nvPr/>
        </p:nvSpPr>
        <p:spPr>
          <a:xfrm>
            <a:off x="10354284" y="1690460"/>
            <a:ext cx="6443411" cy="904875"/>
          </a:xfrm>
          <a:prstGeom prst="rect">
            <a:avLst/>
          </a:prstGeom>
        </p:spPr>
        <p:txBody>
          <a:bodyPr lIns="0" tIns="0" rIns="0" bIns="0" rtlCol="0" anchor="t">
            <a:spAutoFit/>
          </a:bodyPr>
          <a:lstStyle/>
          <a:p>
            <a:pPr>
              <a:lnSpc>
                <a:spcPts val="6720"/>
              </a:lnSpc>
            </a:pPr>
            <a:r>
              <a:rPr lang="en-US" sz="5600">
                <a:solidFill>
                  <a:srgbClr val="171616"/>
                </a:solidFill>
                <a:latin typeface="Poppins Bold"/>
              </a:rPr>
              <a:t>Module 5</a:t>
            </a:r>
          </a:p>
        </p:txBody>
      </p:sp>
      <p:sp>
        <p:nvSpPr>
          <p:cNvPr id="6" name="TextBox 6"/>
          <p:cNvSpPr txBox="1"/>
          <p:nvPr/>
        </p:nvSpPr>
        <p:spPr>
          <a:xfrm>
            <a:off x="12405291" y="4044811"/>
            <a:ext cx="5322006" cy="4939031"/>
          </a:xfrm>
          <a:prstGeom prst="rect">
            <a:avLst/>
          </a:prstGeom>
        </p:spPr>
        <p:txBody>
          <a:bodyPr lIns="0" tIns="0" rIns="0" bIns="0" rtlCol="0" anchor="t">
            <a:spAutoFit/>
          </a:bodyPr>
          <a:lstStyle/>
          <a:p>
            <a:pPr>
              <a:lnSpc>
                <a:spcPts val="3919"/>
              </a:lnSpc>
              <a:spcBef>
                <a:spcPct val="0"/>
              </a:spcBef>
            </a:pPr>
            <a:r>
              <a:rPr lang="en-US" sz="2799">
                <a:solidFill>
                  <a:srgbClr val="2E2E2E"/>
                </a:solidFill>
                <a:latin typeface="Canva Sans Bold"/>
              </a:rPr>
              <a:t>This module provides concise information about common medicines, including images, usage guidelines, associated symptoms, side effects, and precautions. It serves as a user-friendly educational resource to help individuals make informed decisions about their healthcare.</a:t>
            </a:r>
          </a:p>
        </p:txBody>
      </p:sp>
      <p:sp>
        <p:nvSpPr>
          <p:cNvPr id="7" name="TextBox 7"/>
          <p:cNvSpPr txBox="1"/>
          <p:nvPr/>
        </p:nvSpPr>
        <p:spPr>
          <a:xfrm>
            <a:off x="11844589" y="3016111"/>
            <a:ext cx="6443411" cy="628650"/>
          </a:xfrm>
          <a:prstGeom prst="rect">
            <a:avLst/>
          </a:prstGeom>
        </p:spPr>
        <p:txBody>
          <a:bodyPr lIns="0" tIns="0" rIns="0" bIns="0" rtlCol="0" anchor="t">
            <a:spAutoFit/>
          </a:bodyPr>
          <a:lstStyle/>
          <a:p>
            <a:pPr>
              <a:lnSpc>
                <a:spcPts val="4680"/>
              </a:lnSpc>
            </a:pPr>
            <a:r>
              <a:rPr lang="en-US" sz="3900">
                <a:solidFill>
                  <a:srgbClr val="743EE3"/>
                </a:solidFill>
                <a:latin typeface="Poppins Bold"/>
              </a:rPr>
              <a:t>Medicines Information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02816" y="2865047"/>
            <a:ext cx="7934572" cy="3768921"/>
          </a:xfrm>
          <a:custGeom>
            <a:avLst/>
            <a:gdLst/>
            <a:ahLst/>
            <a:cxnLst/>
            <a:rect l="l" t="t" r="r" b="b"/>
            <a:pathLst>
              <a:path w="7934572" h="3768921">
                <a:moveTo>
                  <a:pt x="0" y="0"/>
                </a:moveTo>
                <a:lnTo>
                  <a:pt x="7934571" y="0"/>
                </a:lnTo>
                <a:lnTo>
                  <a:pt x="7934571" y="3768922"/>
                </a:lnTo>
                <a:lnTo>
                  <a:pt x="0" y="3768922"/>
                </a:lnTo>
                <a:lnTo>
                  <a:pt x="0" y="0"/>
                </a:lnTo>
                <a:close/>
              </a:path>
            </a:pathLst>
          </a:custGeom>
          <a:blipFill>
            <a:blip r:embed="rId3"/>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2236568" y="7523503"/>
            <a:ext cx="1095091" cy="1095091"/>
          </a:xfrm>
          <a:custGeom>
            <a:avLst/>
            <a:gdLst/>
            <a:ahLst/>
            <a:cxnLst/>
            <a:rect l="l" t="t" r="r" b="b"/>
            <a:pathLst>
              <a:path w="1095091" h="1095091">
                <a:moveTo>
                  <a:pt x="0" y="0"/>
                </a:moveTo>
                <a:lnTo>
                  <a:pt x="1095090" y="0"/>
                </a:lnTo>
                <a:lnTo>
                  <a:pt x="1095090" y="1095091"/>
                </a:lnTo>
                <a:lnTo>
                  <a:pt x="0" y="10950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43076" y="5928923"/>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a:off x="14956342" y="2014899"/>
            <a:ext cx="1095091" cy="1095091"/>
          </a:xfrm>
          <a:custGeom>
            <a:avLst/>
            <a:gdLst/>
            <a:ahLst/>
            <a:cxnLst/>
            <a:rect l="l" t="t" r="r" b="b"/>
            <a:pathLst>
              <a:path w="1095091" h="1095091">
                <a:moveTo>
                  <a:pt x="0" y="0"/>
                </a:moveTo>
                <a:lnTo>
                  <a:pt x="1095090" y="0"/>
                </a:lnTo>
                <a:lnTo>
                  <a:pt x="1095090" y="1095090"/>
                </a:lnTo>
                <a:lnTo>
                  <a:pt x="0" y="10950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16051432" y="4111077"/>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94407" y="474728"/>
            <a:ext cx="6762079" cy="757353"/>
          </a:xfrm>
          <a:custGeom>
            <a:avLst/>
            <a:gdLst/>
            <a:ahLst/>
            <a:cxnLst/>
            <a:rect l="l" t="t" r="r" b="b"/>
            <a:pathLst>
              <a:path w="6762079" h="757353">
                <a:moveTo>
                  <a:pt x="0" y="0"/>
                </a:moveTo>
                <a:lnTo>
                  <a:pt x="6762079" y="0"/>
                </a:lnTo>
                <a:lnTo>
                  <a:pt x="6762079" y="757353"/>
                </a:lnTo>
                <a:lnTo>
                  <a:pt x="0" y="757353"/>
                </a:lnTo>
                <a:lnTo>
                  <a:pt x="0" y="0"/>
                </a:lnTo>
                <a:close/>
              </a:path>
            </a:pathLst>
          </a:custGeom>
          <a:blipFill>
            <a:blip r:embed="rId5"/>
            <a:stretch>
              <a:fillRect/>
            </a:stretch>
          </a:blipFill>
        </p:spPr>
      </p:sp>
      <p:grpSp>
        <p:nvGrpSpPr>
          <p:cNvPr id="8" name="Group 8"/>
          <p:cNvGrpSpPr/>
          <p:nvPr/>
        </p:nvGrpSpPr>
        <p:grpSpPr>
          <a:xfrm>
            <a:off x="713010" y="2186024"/>
            <a:ext cx="6124873" cy="1926551"/>
            <a:chOff x="0" y="0"/>
            <a:chExt cx="8166498" cy="2568735"/>
          </a:xfrm>
        </p:grpSpPr>
        <p:sp>
          <p:nvSpPr>
            <p:cNvPr id="9" name="Freeform 9"/>
            <p:cNvSpPr/>
            <p:nvPr/>
          </p:nvSpPr>
          <p:spPr>
            <a:xfrm>
              <a:off x="0" y="0"/>
              <a:ext cx="8166498" cy="2568735"/>
            </a:xfrm>
            <a:custGeom>
              <a:avLst/>
              <a:gdLst/>
              <a:ahLst/>
              <a:cxnLst/>
              <a:rect l="l" t="t" r="r" b="b"/>
              <a:pathLst>
                <a:path w="8166498" h="2568735">
                  <a:moveTo>
                    <a:pt x="0" y="0"/>
                  </a:moveTo>
                  <a:lnTo>
                    <a:pt x="8166498" y="0"/>
                  </a:lnTo>
                  <a:lnTo>
                    <a:pt x="8166498" y="2568735"/>
                  </a:lnTo>
                  <a:lnTo>
                    <a:pt x="0" y="25687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0" y="505360"/>
              <a:ext cx="8126425" cy="1434190"/>
            </a:xfrm>
            <a:prstGeom prst="rect">
              <a:avLst/>
            </a:prstGeom>
          </p:spPr>
          <p:txBody>
            <a:bodyPr lIns="0" tIns="0" rIns="0" bIns="0" rtlCol="0" anchor="t">
              <a:spAutoFit/>
            </a:bodyPr>
            <a:lstStyle/>
            <a:p>
              <a:pPr algn="ctr">
                <a:lnSpc>
                  <a:spcPts val="9073"/>
                </a:lnSpc>
              </a:pPr>
              <a:r>
                <a:rPr lang="en-US" sz="6480">
                  <a:solidFill>
                    <a:srgbClr val="FFFFFF"/>
                  </a:solidFill>
                  <a:latin typeface="Canva Sans Bold"/>
                </a:rPr>
                <a:t>Add To Cart</a:t>
              </a:r>
            </a:p>
          </p:txBody>
        </p:sp>
      </p:grpSp>
      <p:sp>
        <p:nvSpPr>
          <p:cNvPr id="11" name="Freeform 11"/>
          <p:cNvSpPr/>
          <p:nvPr/>
        </p:nvSpPr>
        <p:spPr>
          <a:xfrm>
            <a:off x="9022619" y="642675"/>
            <a:ext cx="4086639" cy="4500825"/>
          </a:xfrm>
          <a:custGeom>
            <a:avLst/>
            <a:gdLst/>
            <a:ahLst/>
            <a:cxnLst/>
            <a:rect l="l" t="t" r="r" b="b"/>
            <a:pathLst>
              <a:path w="4086639" h="4500825">
                <a:moveTo>
                  <a:pt x="0" y="0"/>
                </a:moveTo>
                <a:lnTo>
                  <a:pt x="4086639" y="0"/>
                </a:lnTo>
                <a:lnTo>
                  <a:pt x="4086639" y="4500825"/>
                </a:lnTo>
                <a:lnTo>
                  <a:pt x="0" y="4500825"/>
                </a:lnTo>
                <a:lnTo>
                  <a:pt x="0" y="0"/>
                </a:lnTo>
                <a:close/>
              </a:path>
            </a:pathLst>
          </a:custGeom>
          <a:blipFill>
            <a:blip r:embed="rId8"/>
            <a:stretch>
              <a:fillRect/>
            </a:stretch>
          </a:blipFill>
        </p:spPr>
      </p:sp>
      <p:sp>
        <p:nvSpPr>
          <p:cNvPr id="12" name="TextBox 12"/>
          <p:cNvSpPr txBox="1"/>
          <p:nvPr/>
        </p:nvSpPr>
        <p:spPr>
          <a:xfrm>
            <a:off x="13851843" y="389003"/>
            <a:ext cx="6443411" cy="904875"/>
          </a:xfrm>
          <a:prstGeom prst="rect">
            <a:avLst/>
          </a:prstGeom>
        </p:spPr>
        <p:txBody>
          <a:bodyPr lIns="0" tIns="0" rIns="0" bIns="0" rtlCol="0" anchor="t">
            <a:spAutoFit/>
          </a:bodyPr>
          <a:lstStyle/>
          <a:p>
            <a:pPr>
              <a:lnSpc>
                <a:spcPts val="6720"/>
              </a:lnSpc>
            </a:pPr>
            <a:r>
              <a:rPr lang="en-US" sz="5600">
                <a:solidFill>
                  <a:srgbClr val="FFFFFF"/>
                </a:solidFill>
                <a:latin typeface="Poppins Bold"/>
              </a:rPr>
              <a:t>Module 6</a:t>
            </a:r>
          </a:p>
        </p:txBody>
      </p:sp>
      <p:sp>
        <p:nvSpPr>
          <p:cNvPr id="13" name="TextBox 13"/>
          <p:cNvSpPr txBox="1"/>
          <p:nvPr/>
        </p:nvSpPr>
        <p:spPr>
          <a:xfrm>
            <a:off x="4771673" y="5542769"/>
            <a:ext cx="13184695" cy="4321810"/>
          </a:xfrm>
          <a:prstGeom prst="rect">
            <a:avLst/>
          </a:prstGeom>
        </p:spPr>
        <p:txBody>
          <a:bodyPr lIns="0" tIns="0" rIns="0" bIns="0" rtlCol="0" anchor="t">
            <a:spAutoFit/>
          </a:bodyPr>
          <a:lstStyle/>
          <a:p>
            <a:pPr>
              <a:lnSpc>
                <a:spcPts val="4340"/>
              </a:lnSpc>
            </a:pPr>
            <a:r>
              <a:rPr lang="en-US" sz="3100">
                <a:solidFill>
                  <a:srgbClr val="FFFFFF"/>
                </a:solidFill>
                <a:latin typeface="Canva Sans"/>
              </a:rPr>
              <a:t>we understand the urgency and importance of getting essential medicines to your doorstep when you need them the most. That's why we've designed our user-friendly and efficient "Add to Cart" feature to make your medicine ordering experience as smooth as possible.</a:t>
            </a:r>
          </a:p>
          <a:p>
            <a:pPr>
              <a:lnSpc>
                <a:spcPts val="4340"/>
              </a:lnSpc>
            </a:pPr>
            <a:r>
              <a:rPr lang="en-US" sz="3100">
                <a:solidFill>
                  <a:srgbClr val="FFFFFF"/>
                </a:solidFill>
                <a:latin typeface="Canva Sans"/>
              </a:rPr>
              <a:t>With our "Add to Cart" feature, you can effortlessly compile your prescription medications and healthcare essentials in one place before proceeding to checkout.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624" t="-7535" r="-5910"/>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35" t="-7257" r="-6522" b="-1263"/>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6464892" y="-535601"/>
            <a:ext cx="3128601" cy="3128601"/>
          </a:xfrm>
          <a:custGeom>
            <a:avLst/>
            <a:gdLst/>
            <a:ahLst/>
            <a:cxnLst/>
            <a:rect l="l" t="t" r="r" b="b"/>
            <a:pathLst>
              <a:path w="3128601" h="3128601">
                <a:moveTo>
                  <a:pt x="0" y="0"/>
                </a:moveTo>
                <a:lnTo>
                  <a:pt x="3128601" y="0"/>
                </a:lnTo>
                <a:lnTo>
                  <a:pt x="3128601" y="3128602"/>
                </a:lnTo>
                <a:lnTo>
                  <a:pt x="0" y="31286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994183" y="-611118"/>
            <a:ext cx="2781522" cy="2781522"/>
          </a:xfrm>
          <a:custGeom>
            <a:avLst/>
            <a:gdLst/>
            <a:ahLst/>
            <a:cxnLst/>
            <a:rect l="l" t="t" r="r" b="b"/>
            <a:pathLst>
              <a:path w="2781522" h="2781522">
                <a:moveTo>
                  <a:pt x="0" y="0"/>
                </a:moveTo>
                <a:lnTo>
                  <a:pt x="2781521" y="0"/>
                </a:lnTo>
                <a:lnTo>
                  <a:pt x="2781521" y="2781521"/>
                </a:lnTo>
                <a:lnTo>
                  <a:pt x="0" y="27815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1437897"/>
            <a:ext cx="18279717" cy="8849103"/>
          </a:xfrm>
          <a:custGeom>
            <a:avLst/>
            <a:gdLst/>
            <a:ahLst/>
            <a:cxnLst/>
            <a:rect l="l" t="t" r="r" b="b"/>
            <a:pathLst>
              <a:path w="18279717" h="8849103">
                <a:moveTo>
                  <a:pt x="0" y="0"/>
                </a:moveTo>
                <a:lnTo>
                  <a:pt x="18279717" y="0"/>
                </a:lnTo>
                <a:lnTo>
                  <a:pt x="18279717" y="8849103"/>
                </a:lnTo>
                <a:lnTo>
                  <a:pt x="0" y="8849103"/>
                </a:lnTo>
                <a:lnTo>
                  <a:pt x="0" y="0"/>
                </a:lnTo>
                <a:close/>
              </a:path>
            </a:pathLst>
          </a:custGeom>
          <a:blipFill>
            <a:blip r:embed="rId4"/>
            <a:stretch>
              <a:fillRect r="-45" b="-11190"/>
            </a:stretch>
          </a:blipFill>
        </p:spPr>
      </p:sp>
      <p:sp>
        <p:nvSpPr>
          <p:cNvPr id="5" name="TextBox 5"/>
          <p:cNvSpPr txBox="1"/>
          <p:nvPr/>
        </p:nvSpPr>
        <p:spPr>
          <a:xfrm>
            <a:off x="4625788" y="216260"/>
            <a:ext cx="8235513" cy="1002940"/>
          </a:xfrm>
          <a:prstGeom prst="rect">
            <a:avLst/>
          </a:prstGeom>
        </p:spPr>
        <p:txBody>
          <a:bodyPr lIns="0" tIns="0" rIns="0" bIns="0" rtlCol="0" anchor="t">
            <a:spAutoFit/>
          </a:bodyPr>
          <a:lstStyle/>
          <a:p>
            <a:pPr algn="ctr">
              <a:lnSpc>
                <a:spcPts val="8116"/>
              </a:lnSpc>
            </a:pPr>
            <a:r>
              <a:rPr lang="en-US" sz="5797">
                <a:solidFill>
                  <a:srgbClr val="9E71FA"/>
                </a:solidFill>
                <a:latin typeface="Canva Sans Bold"/>
              </a:rPr>
              <a:t>Cart Checkout Success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60949"/>
            <a:ext cx="18288000" cy="9765102"/>
          </a:xfrm>
          <a:custGeom>
            <a:avLst/>
            <a:gdLst/>
            <a:ahLst/>
            <a:cxnLst/>
            <a:rect l="l" t="t" r="r" b="b"/>
            <a:pathLst>
              <a:path w="18288000" h="9765102">
                <a:moveTo>
                  <a:pt x="0" y="0"/>
                </a:moveTo>
                <a:lnTo>
                  <a:pt x="18288000" y="0"/>
                </a:lnTo>
                <a:lnTo>
                  <a:pt x="18288000" y="9765102"/>
                </a:lnTo>
                <a:lnTo>
                  <a:pt x="0" y="9765102"/>
                </a:lnTo>
                <a:lnTo>
                  <a:pt x="0" y="0"/>
                </a:lnTo>
                <a:close/>
              </a:path>
            </a:pathLst>
          </a:custGeom>
          <a:blipFill>
            <a:blip r:embed="rId2"/>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542057" cy="10287000"/>
          </a:xfrm>
          <a:custGeom>
            <a:avLst/>
            <a:gdLst/>
            <a:ahLst/>
            <a:cxnLst/>
            <a:rect l="l" t="t" r="r" b="b"/>
            <a:pathLst>
              <a:path w="7542057" h="10287000">
                <a:moveTo>
                  <a:pt x="0" y="0"/>
                </a:moveTo>
                <a:lnTo>
                  <a:pt x="7542057" y="0"/>
                </a:lnTo>
                <a:lnTo>
                  <a:pt x="7542057" y="10287000"/>
                </a:lnTo>
                <a:lnTo>
                  <a:pt x="0" y="10287000"/>
                </a:lnTo>
                <a:lnTo>
                  <a:pt x="0" y="0"/>
                </a:lnTo>
                <a:close/>
              </a:path>
            </a:pathLst>
          </a:custGeom>
          <a:blipFill>
            <a:blip r:embed="rId2"/>
            <a:stretch>
              <a:fillRect/>
            </a:stretch>
          </a:blipFill>
        </p:spPr>
      </p:sp>
      <p:sp>
        <p:nvSpPr>
          <p:cNvPr id="3" name="Freeform 3"/>
          <p:cNvSpPr/>
          <p:nvPr/>
        </p:nvSpPr>
        <p:spPr>
          <a:xfrm>
            <a:off x="7776403" y="2270498"/>
            <a:ext cx="10511597" cy="8016502"/>
          </a:xfrm>
          <a:custGeom>
            <a:avLst/>
            <a:gdLst/>
            <a:ahLst/>
            <a:cxnLst/>
            <a:rect l="l" t="t" r="r" b="b"/>
            <a:pathLst>
              <a:path w="10511597" h="8016502">
                <a:moveTo>
                  <a:pt x="0" y="0"/>
                </a:moveTo>
                <a:lnTo>
                  <a:pt x="10511597" y="0"/>
                </a:lnTo>
                <a:lnTo>
                  <a:pt x="10511597" y="8016502"/>
                </a:lnTo>
                <a:lnTo>
                  <a:pt x="0" y="8016502"/>
                </a:lnTo>
                <a:lnTo>
                  <a:pt x="0" y="0"/>
                </a:lnTo>
                <a:close/>
              </a:path>
            </a:pathLst>
          </a:custGeom>
          <a:blipFill>
            <a:blip r:embed="rId3"/>
            <a:stretch>
              <a:fillRect/>
            </a:stretch>
          </a:blipFill>
        </p:spPr>
      </p:sp>
      <p:sp>
        <p:nvSpPr>
          <p:cNvPr id="4" name="Freeform 4"/>
          <p:cNvSpPr/>
          <p:nvPr/>
        </p:nvSpPr>
        <p:spPr>
          <a:xfrm>
            <a:off x="9651162" y="866775"/>
            <a:ext cx="6762079" cy="757353"/>
          </a:xfrm>
          <a:custGeom>
            <a:avLst/>
            <a:gdLst/>
            <a:ahLst/>
            <a:cxnLst/>
            <a:rect l="l" t="t" r="r" b="b"/>
            <a:pathLst>
              <a:path w="6762079" h="757353">
                <a:moveTo>
                  <a:pt x="0" y="0"/>
                </a:moveTo>
                <a:lnTo>
                  <a:pt x="6762079" y="0"/>
                </a:lnTo>
                <a:lnTo>
                  <a:pt x="6762079" y="757353"/>
                </a:lnTo>
                <a:lnTo>
                  <a:pt x="0" y="757353"/>
                </a:lnTo>
                <a:lnTo>
                  <a:pt x="0" y="0"/>
                </a:lnTo>
                <a:close/>
              </a:path>
            </a:pathLst>
          </a:custGeom>
          <a:blipFill>
            <a:blip r:embed="rId4"/>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01238" y="4741720"/>
            <a:ext cx="9877733" cy="9877733"/>
          </a:xfrm>
          <a:custGeom>
            <a:avLst/>
            <a:gdLst/>
            <a:ahLst/>
            <a:cxnLst/>
            <a:rect l="l" t="t" r="r" b="b"/>
            <a:pathLst>
              <a:path w="9877733" h="9877733">
                <a:moveTo>
                  <a:pt x="0" y="0"/>
                </a:moveTo>
                <a:lnTo>
                  <a:pt x="9877733" y="0"/>
                </a:lnTo>
                <a:lnTo>
                  <a:pt x="9877733" y="9877732"/>
                </a:lnTo>
                <a:lnTo>
                  <a:pt x="0" y="9877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0264066" y="1028700"/>
            <a:ext cx="6352078" cy="12568678"/>
            <a:chOff x="0" y="0"/>
            <a:chExt cx="2620010" cy="5184140"/>
          </a:xfrm>
        </p:grpSpPr>
        <p:sp>
          <p:nvSpPr>
            <p:cNvPr id="4" name="Freeform 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5" name="Freeform 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51389" r="-151389"/>
              </a:stretch>
            </a:blipFill>
          </p:spPr>
        </p:sp>
        <p:sp>
          <p:nvSpPr>
            <p:cNvPr id="6" name="Freeform 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7" name="Freeform 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8" name="Freeform 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9" name="Freeform 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0" name="Freeform 1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1" name="Freeform 1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2" name="Freeform 1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3" name="Freeform 13"/>
          <p:cNvSpPr/>
          <p:nvPr/>
        </p:nvSpPr>
        <p:spPr>
          <a:xfrm>
            <a:off x="16140177" y="1028700"/>
            <a:ext cx="951933" cy="951933"/>
          </a:xfrm>
          <a:custGeom>
            <a:avLst/>
            <a:gdLst/>
            <a:ahLst/>
            <a:cxnLst/>
            <a:rect l="l" t="t" r="r" b="b"/>
            <a:pathLst>
              <a:path w="951933" h="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rot="-5400000">
            <a:off x="2940097" y="3166482"/>
            <a:ext cx="3761520" cy="6066969"/>
          </a:xfrm>
          <a:custGeom>
            <a:avLst/>
            <a:gdLst/>
            <a:ahLst/>
            <a:cxnLst/>
            <a:rect l="l" t="t" r="r" b="b"/>
            <a:pathLst>
              <a:path w="3761520" h="6066969">
                <a:moveTo>
                  <a:pt x="0" y="0"/>
                </a:moveTo>
                <a:lnTo>
                  <a:pt x="3761521" y="0"/>
                </a:lnTo>
                <a:lnTo>
                  <a:pt x="3761521" y="6066968"/>
                </a:lnTo>
                <a:lnTo>
                  <a:pt x="0" y="60669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2443715" y="5006478"/>
            <a:ext cx="365322" cy="360673"/>
          </a:xfrm>
          <a:custGeom>
            <a:avLst/>
            <a:gdLst/>
            <a:ahLst/>
            <a:cxnLst/>
            <a:rect l="l" t="t" r="r" b="b"/>
            <a:pathLst>
              <a:path w="365322" h="360673">
                <a:moveTo>
                  <a:pt x="0" y="0"/>
                </a:moveTo>
                <a:lnTo>
                  <a:pt x="365322" y="0"/>
                </a:lnTo>
                <a:lnTo>
                  <a:pt x="365322" y="360672"/>
                </a:lnTo>
                <a:lnTo>
                  <a:pt x="0" y="3606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2443715" y="5703599"/>
            <a:ext cx="365322" cy="280966"/>
          </a:xfrm>
          <a:custGeom>
            <a:avLst/>
            <a:gdLst/>
            <a:ahLst/>
            <a:cxnLst/>
            <a:rect l="l" t="t" r="r" b="b"/>
            <a:pathLst>
              <a:path w="365322" h="280966">
                <a:moveTo>
                  <a:pt x="0" y="0"/>
                </a:moveTo>
                <a:lnTo>
                  <a:pt x="365322" y="0"/>
                </a:lnTo>
                <a:lnTo>
                  <a:pt x="365322" y="280966"/>
                </a:lnTo>
                <a:lnTo>
                  <a:pt x="0" y="2809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2443715" y="6312272"/>
            <a:ext cx="365322" cy="371743"/>
          </a:xfrm>
          <a:custGeom>
            <a:avLst/>
            <a:gdLst/>
            <a:ahLst/>
            <a:cxnLst/>
            <a:rect l="l" t="t" r="r" b="b"/>
            <a:pathLst>
              <a:path w="365322" h="371743">
                <a:moveTo>
                  <a:pt x="0" y="0"/>
                </a:moveTo>
                <a:lnTo>
                  <a:pt x="365322" y="0"/>
                </a:lnTo>
                <a:lnTo>
                  <a:pt x="365322" y="371743"/>
                </a:lnTo>
                <a:lnTo>
                  <a:pt x="0" y="3717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a:off x="2492155" y="6977560"/>
            <a:ext cx="268441" cy="415894"/>
          </a:xfrm>
          <a:custGeom>
            <a:avLst/>
            <a:gdLst/>
            <a:ahLst/>
            <a:cxnLst/>
            <a:rect l="l" t="t" r="r" b="b"/>
            <a:pathLst>
              <a:path w="268441" h="415894">
                <a:moveTo>
                  <a:pt x="0" y="0"/>
                </a:moveTo>
                <a:lnTo>
                  <a:pt x="268441" y="0"/>
                </a:lnTo>
                <a:lnTo>
                  <a:pt x="268441" y="415894"/>
                </a:lnTo>
                <a:lnTo>
                  <a:pt x="0" y="4158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9" name="Freeform 19"/>
          <p:cNvSpPr/>
          <p:nvPr/>
        </p:nvSpPr>
        <p:spPr>
          <a:xfrm>
            <a:off x="370587" y="271347"/>
            <a:ext cx="6762079" cy="757353"/>
          </a:xfrm>
          <a:custGeom>
            <a:avLst/>
            <a:gdLst/>
            <a:ahLst/>
            <a:cxnLst/>
            <a:rect l="l" t="t" r="r" b="b"/>
            <a:pathLst>
              <a:path w="6762079" h="757353">
                <a:moveTo>
                  <a:pt x="0" y="0"/>
                </a:moveTo>
                <a:lnTo>
                  <a:pt x="6762079" y="0"/>
                </a:lnTo>
                <a:lnTo>
                  <a:pt x="6762079" y="757353"/>
                </a:lnTo>
                <a:lnTo>
                  <a:pt x="0" y="757353"/>
                </a:lnTo>
                <a:lnTo>
                  <a:pt x="0" y="0"/>
                </a:lnTo>
                <a:close/>
              </a:path>
            </a:pathLst>
          </a:custGeom>
          <a:blipFill>
            <a:blip r:embed="rId15"/>
            <a:stretch>
              <a:fillRect/>
            </a:stretch>
          </a:blipFill>
        </p:spPr>
      </p:sp>
      <p:sp>
        <p:nvSpPr>
          <p:cNvPr id="20" name="TextBox 20"/>
          <p:cNvSpPr txBox="1"/>
          <p:nvPr/>
        </p:nvSpPr>
        <p:spPr>
          <a:xfrm>
            <a:off x="1787373" y="2725346"/>
            <a:ext cx="5730766" cy="904875"/>
          </a:xfrm>
          <a:prstGeom prst="rect">
            <a:avLst/>
          </a:prstGeom>
        </p:spPr>
        <p:txBody>
          <a:bodyPr lIns="0" tIns="0" rIns="0" bIns="0" rtlCol="0" anchor="t">
            <a:spAutoFit/>
          </a:bodyPr>
          <a:lstStyle/>
          <a:p>
            <a:pPr>
              <a:lnSpc>
                <a:spcPts val="6720"/>
              </a:lnSpc>
            </a:pPr>
            <a:r>
              <a:rPr lang="en-US" sz="5600">
                <a:solidFill>
                  <a:srgbClr val="171616"/>
                </a:solidFill>
                <a:latin typeface="Poppins Bold"/>
              </a:rPr>
              <a:t>Contact Us</a:t>
            </a:r>
          </a:p>
        </p:txBody>
      </p:sp>
      <p:sp>
        <p:nvSpPr>
          <p:cNvPr id="21" name="TextBox 21"/>
          <p:cNvSpPr txBox="1"/>
          <p:nvPr/>
        </p:nvSpPr>
        <p:spPr>
          <a:xfrm>
            <a:off x="3170943" y="5002127"/>
            <a:ext cx="4683399" cy="300799"/>
          </a:xfrm>
          <a:prstGeom prst="rect">
            <a:avLst/>
          </a:prstGeom>
        </p:spPr>
        <p:txBody>
          <a:bodyPr lIns="0" tIns="0" rIns="0" bIns="0" rtlCol="0" anchor="t">
            <a:spAutoFit/>
          </a:bodyPr>
          <a:lstStyle/>
          <a:p>
            <a:pPr>
              <a:lnSpc>
                <a:spcPts val="2563"/>
              </a:lnSpc>
              <a:spcBef>
                <a:spcPct val="0"/>
              </a:spcBef>
            </a:pPr>
            <a:r>
              <a:rPr lang="en-US" sz="1831">
                <a:solidFill>
                  <a:srgbClr val="FFFFFF"/>
                </a:solidFill>
                <a:latin typeface="Open Sans"/>
              </a:rPr>
              <a:t>+919999999999</a:t>
            </a:r>
          </a:p>
        </p:txBody>
      </p:sp>
      <p:sp>
        <p:nvSpPr>
          <p:cNvPr id="22" name="TextBox 22"/>
          <p:cNvSpPr txBox="1"/>
          <p:nvPr/>
        </p:nvSpPr>
        <p:spPr>
          <a:xfrm>
            <a:off x="3170943" y="6347922"/>
            <a:ext cx="4683399" cy="300799"/>
          </a:xfrm>
          <a:prstGeom prst="rect">
            <a:avLst/>
          </a:prstGeom>
        </p:spPr>
        <p:txBody>
          <a:bodyPr lIns="0" tIns="0" rIns="0" bIns="0" rtlCol="0" anchor="t">
            <a:spAutoFit/>
          </a:bodyPr>
          <a:lstStyle/>
          <a:p>
            <a:pPr>
              <a:lnSpc>
                <a:spcPts val="2563"/>
              </a:lnSpc>
              <a:spcBef>
                <a:spcPct val="0"/>
              </a:spcBef>
            </a:pPr>
            <a:r>
              <a:rPr lang="en-US" sz="1831">
                <a:solidFill>
                  <a:srgbClr val="FFFFFF"/>
                </a:solidFill>
                <a:latin typeface="Open Sans"/>
              </a:rPr>
              <a:t>www.healthelevator.com</a:t>
            </a:r>
          </a:p>
        </p:txBody>
      </p:sp>
      <p:sp>
        <p:nvSpPr>
          <p:cNvPr id="23" name="TextBox 23"/>
          <p:cNvSpPr txBox="1"/>
          <p:nvPr/>
        </p:nvSpPr>
        <p:spPr>
          <a:xfrm>
            <a:off x="3170943" y="7020820"/>
            <a:ext cx="4683399" cy="300799"/>
          </a:xfrm>
          <a:prstGeom prst="rect">
            <a:avLst/>
          </a:prstGeom>
        </p:spPr>
        <p:txBody>
          <a:bodyPr lIns="0" tIns="0" rIns="0" bIns="0" rtlCol="0" anchor="t">
            <a:spAutoFit/>
          </a:bodyPr>
          <a:lstStyle/>
          <a:p>
            <a:pPr>
              <a:lnSpc>
                <a:spcPts val="2563"/>
              </a:lnSpc>
              <a:spcBef>
                <a:spcPct val="0"/>
              </a:spcBef>
            </a:pPr>
            <a:r>
              <a:rPr lang="en-US" sz="1831">
                <a:solidFill>
                  <a:srgbClr val="FFFFFF"/>
                </a:solidFill>
                <a:latin typeface="Open Sans"/>
              </a:rPr>
              <a:t>Delhi, India</a:t>
            </a:r>
          </a:p>
        </p:txBody>
      </p:sp>
      <p:sp>
        <p:nvSpPr>
          <p:cNvPr id="24" name="TextBox 24"/>
          <p:cNvSpPr txBox="1"/>
          <p:nvPr/>
        </p:nvSpPr>
        <p:spPr>
          <a:xfrm>
            <a:off x="3170943" y="5675024"/>
            <a:ext cx="4683399" cy="300799"/>
          </a:xfrm>
          <a:prstGeom prst="rect">
            <a:avLst/>
          </a:prstGeom>
        </p:spPr>
        <p:txBody>
          <a:bodyPr lIns="0" tIns="0" rIns="0" bIns="0" rtlCol="0" anchor="t">
            <a:spAutoFit/>
          </a:bodyPr>
          <a:lstStyle/>
          <a:p>
            <a:pPr>
              <a:lnSpc>
                <a:spcPts val="2563"/>
              </a:lnSpc>
              <a:spcBef>
                <a:spcPct val="0"/>
              </a:spcBef>
            </a:pPr>
            <a:r>
              <a:rPr lang="en-US" sz="1831">
                <a:solidFill>
                  <a:srgbClr val="FFFFFF"/>
                </a:solidFill>
                <a:latin typeface="Open Sans"/>
              </a:rPr>
              <a:t>healthelevator@gmail.com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74" r="-2274"/>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a:off x="14923308" y="-1307292"/>
            <a:ext cx="4671984" cy="4671984"/>
          </a:xfrm>
          <a:custGeom>
            <a:avLst/>
            <a:gdLst/>
            <a:ahLst/>
            <a:cxnLst/>
            <a:rect l="l" t="t" r="r" b="b"/>
            <a:pathLst>
              <a:path w="4671984" h="4671984">
                <a:moveTo>
                  <a:pt x="0" y="0"/>
                </a:moveTo>
                <a:lnTo>
                  <a:pt x="4671984" y="0"/>
                </a:lnTo>
                <a:lnTo>
                  <a:pt x="4671984" y="4671984"/>
                </a:lnTo>
                <a:lnTo>
                  <a:pt x="0" y="46719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526091" y="3761191"/>
            <a:ext cx="13235817" cy="2067224"/>
          </a:xfrm>
          <a:prstGeom prst="rect">
            <a:avLst/>
          </a:prstGeom>
        </p:spPr>
        <p:txBody>
          <a:bodyPr lIns="0" tIns="0" rIns="0" bIns="0" rtlCol="0" anchor="t">
            <a:spAutoFit/>
          </a:bodyPr>
          <a:lstStyle/>
          <a:p>
            <a:pPr algn="ctr">
              <a:lnSpc>
                <a:spcPts val="15976"/>
              </a:lnSpc>
              <a:spcBef>
                <a:spcPct val="0"/>
              </a:spcBef>
            </a:pPr>
            <a:r>
              <a:rPr lang="en-US" sz="11411">
                <a:solidFill>
                  <a:srgbClr val="FFFFFF"/>
                </a:solidFill>
                <a:latin typeface="Poppins Ultra-Bold"/>
              </a:rPr>
              <a:t>Thank You</a:t>
            </a:r>
          </a:p>
        </p:txBody>
      </p:sp>
      <p:sp>
        <p:nvSpPr>
          <p:cNvPr id="5" name="Freeform 5"/>
          <p:cNvSpPr/>
          <p:nvPr/>
        </p:nvSpPr>
        <p:spPr>
          <a:xfrm>
            <a:off x="-1307292" y="6922308"/>
            <a:ext cx="4671984" cy="4671984"/>
          </a:xfrm>
          <a:custGeom>
            <a:avLst/>
            <a:gdLst/>
            <a:ahLst/>
            <a:cxnLst/>
            <a:rect l="l" t="t" r="r" b="b"/>
            <a:pathLst>
              <a:path w="4671984" h="4671984">
                <a:moveTo>
                  <a:pt x="0" y="0"/>
                </a:moveTo>
                <a:lnTo>
                  <a:pt x="4671984" y="0"/>
                </a:lnTo>
                <a:lnTo>
                  <a:pt x="4671984" y="4671984"/>
                </a:lnTo>
                <a:lnTo>
                  <a:pt x="0" y="46719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2856594" y="1028700"/>
            <a:ext cx="1391836" cy="1391836"/>
          </a:xfrm>
          <a:custGeom>
            <a:avLst/>
            <a:gdLst/>
            <a:ahLst/>
            <a:cxnLst/>
            <a:rect l="l" t="t" r="r" b="b"/>
            <a:pathLst>
              <a:path w="1391836" h="1391836">
                <a:moveTo>
                  <a:pt x="0" y="0"/>
                </a:moveTo>
                <a:lnTo>
                  <a:pt x="1391836" y="0"/>
                </a:lnTo>
                <a:lnTo>
                  <a:pt x="1391836" y="1391836"/>
                </a:lnTo>
                <a:lnTo>
                  <a:pt x="0" y="1391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5465163" y="3776299"/>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4039570" y="7866464"/>
            <a:ext cx="1391836" cy="1391836"/>
          </a:xfrm>
          <a:custGeom>
            <a:avLst/>
            <a:gdLst/>
            <a:ahLst/>
            <a:cxnLst/>
            <a:rect l="l" t="t" r="r" b="b"/>
            <a:pathLst>
              <a:path w="1391836" h="1391836">
                <a:moveTo>
                  <a:pt x="0" y="0"/>
                </a:moveTo>
                <a:lnTo>
                  <a:pt x="1391836" y="0"/>
                </a:lnTo>
                <a:lnTo>
                  <a:pt x="1391836" y="1391836"/>
                </a:lnTo>
                <a:lnTo>
                  <a:pt x="0" y="1391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2229345" y="5917209"/>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324691" y="299922"/>
            <a:ext cx="6762079" cy="757353"/>
          </a:xfrm>
          <a:custGeom>
            <a:avLst/>
            <a:gdLst/>
            <a:ahLst/>
            <a:cxnLst/>
            <a:rect l="l" t="t" r="r" b="b"/>
            <a:pathLst>
              <a:path w="6762079" h="757353">
                <a:moveTo>
                  <a:pt x="0" y="0"/>
                </a:moveTo>
                <a:lnTo>
                  <a:pt x="6762079" y="0"/>
                </a:lnTo>
                <a:lnTo>
                  <a:pt x="6762079" y="757353"/>
                </a:lnTo>
                <a:lnTo>
                  <a:pt x="0" y="757353"/>
                </a:lnTo>
                <a:lnTo>
                  <a:pt x="0" y="0"/>
                </a:lnTo>
                <a:close/>
              </a:path>
            </a:pathLst>
          </a:custGeom>
          <a:blipFill>
            <a:blip r:embed="rId5"/>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7399951" y="-991574"/>
            <a:ext cx="11278574" cy="11278574"/>
            <a:chOff x="0" y="0"/>
            <a:chExt cx="6350000" cy="6350000"/>
          </a:xfrm>
        </p:grpSpPr>
        <p:sp>
          <p:nvSpPr>
            <p:cNvPr id="3" name="Freeform 3"/>
            <p:cNvSpPr/>
            <p:nvPr/>
          </p:nvSpPr>
          <p:spPr>
            <a:xfrm>
              <a:off x="0" y="0"/>
              <a:ext cx="6350000" cy="6350000"/>
            </a:xfrm>
            <a:custGeom>
              <a:avLst/>
              <a:gdLst/>
              <a:ahLst/>
              <a:cxnLst/>
              <a:rect l="l" t="t" r="r" b="b"/>
              <a:pathLst>
                <a:path w="6350000" h="6350000">
                  <a:moveTo>
                    <a:pt x="0" y="6350000"/>
                  </a:moveTo>
                  <a:lnTo>
                    <a:pt x="6350000" y="6350000"/>
                  </a:lnTo>
                  <a:lnTo>
                    <a:pt x="6350000" y="0"/>
                  </a:lnTo>
                  <a:cubicBezTo>
                    <a:pt x="2843530" y="0"/>
                    <a:pt x="0" y="2843530"/>
                    <a:pt x="0" y="6350000"/>
                  </a:cubicBezTo>
                  <a:close/>
                </a:path>
              </a:pathLst>
            </a:custGeom>
            <a:blipFill>
              <a:blip r:embed="rId2"/>
              <a:stretch>
                <a:fillRect l="-15323" r="-70542"/>
              </a:stretch>
            </a:blipFill>
          </p:spPr>
          <p:txBody>
            <a:bodyPr/>
            <a:lstStyle/>
            <a:p>
              <a:endParaRPr lang="en-US" dirty="0"/>
            </a:p>
          </p:txBody>
        </p:sp>
      </p:grpSp>
      <p:sp>
        <p:nvSpPr>
          <p:cNvPr id="4" name="Freeform 4"/>
          <p:cNvSpPr/>
          <p:nvPr/>
        </p:nvSpPr>
        <p:spPr>
          <a:xfrm>
            <a:off x="1028700" y="4356546"/>
            <a:ext cx="5817004" cy="3409776"/>
          </a:xfrm>
          <a:custGeom>
            <a:avLst/>
            <a:gdLst/>
            <a:ahLst/>
            <a:cxnLst/>
            <a:rect l="l" t="t" r="r" b="b"/>
            <a:pathLst>
              <a:path w="5817004" h="3409776">
                <a:moveTo>
                  <a:pt x="0" y="0"/>
                </a:moveTo>
                <a:lnTo>
                  <a:pt x="5817004" y="0"/>
                </a:lnTo>
                <a:lnTo>
                  <a:pt x="5817004" y="3409776"/>
                </a:lnTo>
                <a:lnTo>
                  <a:pt x="0" y="3409776"/>
                </a:lnTo>
                <a:lnTo>
                  <a:pt x="0" y="0"/>
                </a:lnTo>
                <a:close/>
              </a:path>
            </a:pathLst>
          </a:custGeom>
          <a:blipFill>
            <a:blip r:embed="rId3"/>
            <a:stretch>
              <a:fillRect l="-117545" t="-111945" r="-118115" b="-96141"/>
            </a:stretch>
          </a:blipFill>
        </p:spPr>
      </p:sp>
      <p:grpSp>
        <p:nvGrpSpPr>
          <p:cNvPr id="5" name="Group 5"/>
          <p:cNvGrpSpPr/>
          <p:nvPr/>
        </p:nvGrpSpPr>
        <p:grpSpPr>
          <a:xfrm>
            <a:off x="2865018" y="8652147"/>
            <a:ext cx="2144367" cy="674501"/>
            <a:chOff x="0" y="0"/>
            <a:chExt cx="2859156" cy="899335"/>
          </a:xfrm>
        </p:grpSpPr>
        <p:sp>
          <p:nvSpPr>
            <p:cNvPr id="6" name="Freeform 6"/>
            <p:cNvSpPr/>
            <p:nvPr/>
          </p:nvSpPr>
          <p:spPr>
            <a:xfrm>
              <a:off x="0" y="0"/>
              <a:ext cx="2859156" cy="899335"/>
            </a:xfrm>
            <a:custGeom>
              <a:avLst/>
              <a:gdLst/>
              <a:ahLst/>
              <a:cxnLst/>
              <a:rect l="l" t="t" r="r" b="b"/>
              <a:pathLst>
                <a:path w="2859156" h="899335">
                  <a:moveTo>
                    <a:pt x="0" y="0"/>
                  </a:moveTo>
                  <a:lnTo>
                    <a:pt x="2859156" y="0"/>
                  </a:lnTo>
                  <a:lnTo>
                    <a:pt x="2859156" y="899335"/>
                  </a:lnTo>
                  <a:lnTo>
                    <a:pt x="0" y="899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0" y="280443"/>
              <a:ext cx="2859156" cy="375913"/>
            </a:xfrm>
            <a:prstGeom prst="rect">
              <a:avLst/>
            </a:prstGeom>
          </p:spPr>
          <p:txBody>
            <a:bodyPr lIns="0" tIns="0" rIns="0" bIns="0" rtlCol="0" anchor="t">
              <a:spAutoFit/>
            </a:bodyPr>
            <a:lstStyle/>
            <a:p>
              <a:pPr algn="ctr">
                <a:lnSpc>
                  <a:spcPts val="2441"/>
                </a:lnSpc>
                <a:spcBef>
                  <a:spcPct val="0"/>
                </a:spcBef>
              </a:pPr>
              <a:r>
                <a:rPr lang="en-US" sz="1743">
                  <a:solidFill>
                    <a:srgbClr val="FFFFFF"/>
                  </a:solidFill>
                  <a:latin typeface="Open Sans Bold"/>
                </a:rPr>
                <a:t>LOGOUT</a:t>
              </a:r>
            </a:p>
          </p:txBody>
        </p:sp>
      </p:grpSp>
      <p:grpSp>
        <p:nvGrpSpPr>
          <p:cNvPr id="8" name="Group 8"/>
          <p:cNvGrpSpPr/>
          <p:nvPr/>
        </p:nvGrpSpPr>
        <p:grpSpPr>
          <a:xfrm>
            <a:off x="9144000" y="1588374"/>
            <a:ext cx="2982580" cy="1460211"/>
            <a:chOff x="0" y="0"/>
            <a:chExt cx="3976774" cy="1946948"/>
          </a:xfrm>
        </p:grpSpPr>
        <p:sp>
          <p:nvSpPr>
            <p:cNvPr id="9" name="Freeform 9"/>
            <p:cNvSpPr/>
            <p:nvPr/>
          </p:nvSpPr>
          <p:spPr>
            <a:xfrm>
              <a:off x="1014913" y="0"/>
              <a:ext cx="1946948" cy="1946948"/>
            </a:xfrm>
            <a:custGeom>
              <a:avLst/>
              <a:gdLst/>
              <a:ahLst/>
              <a:cxnLst/>
              <a:rect l="l" t="t" r="r" b="b"/>
              <a:pathLst>
                <a:path w="1946948" h="1946948">
                  <a:moveTo>
                    <a:pt x="0" y="0"/>
                  </a:moveTo>
                  <a:lnTo>
                    <a:pt x="1946948" y="0"/>
                  </a:lnTo>
                  <a:lnTo>
                    <a:pt x="1946948" y="1946948"/>
                  </a:lnTo>
                  <a:lnTo>
                    <a:pt x="0" y="19469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0" y="640827"/>
              <a:ext cx="3976774" cy="521209"/>
            </a:xfrm>
            <a:prstGeom prst="rect">
              <a:avLst/>
            </a:prstGeom>
          </p:spPr>
          <p:txBody>
            <a:bodyPr lIns="0" tIns="0" rIns="0" bIns="0" rtlCol="0" anchor="t">
              <a:spAutoFit/>
            </a:bodyPr>
            <a:lstStyle/>
            <a:p>
              <a:pPr algn="ctr">
                <a:lnSpc>
                  <a:spcPts val="3395"/>
                </a:lnSpc>
                <a:spcBef>
                  <a:spcPct val="0"/>
                </a:spcBef>
              </a:pPr>
              <a:r>
                <a:rPr lang="en-US" sz="2425">
                  <a:solidFill>
                    <a:srgbClr val="FFFFFF"/>
                  </a:solidFill>
                  <a:latin typeface="Open Sans Bold"/>
                </a:rPr>
                <a:t>SIGN IN</a:t>
              </a:r>
            </a:p>
          </p:txBody>
        </p:sp>
      </p:grpSp>
      <p:sp>
        <p:nvSpPr>
          <p:cNvPr id="11" name="Freeform 11"/>
          <p:cNvSpPr/>
          <p:nvPr/>
        </p:nvSpPr>
        <p:spPr>
          <a:xfrm>
            <a:off x="384712" y="271347"/>
            <a:ext cx="6762079" cy="757353"/>
          </a:xfrm>
          <a:custGeom>
            <a:avLst/>
            <a:gdLst/>
            <a:ahLst/>
            <a:cxnLst/>
            <a:rect l="l" t="t" r="r" b="b"/>
            <a:pathLst>
              <a:path w="6762079" h="757353">
                <a:moveTo>
                  <a:pt x="0" y="0"/>
                </a:moveTo>
                <a:lnTo>
                  <a:pt x="6762080" y="0"/>
                </a:lnTo>
                <a:lnTo>
                  <a:pt x="6762080" y="757353"/>
                </a:lnTo>
                <a:lnTo>
                  <a:pt x="0" y="757353"/>
                </a:lnTo>
                <a:lnTo>
                  <a:pt x="0" y="0"/>
                </a:lnTo>
                <a:close/>
              </a:path>
            </a:pathLst>
          </a:custGeom>
          <a:blipFill>
            <a:blip r:embed="rId8"/>
            <a:stretch>
              <a:fillRect/>
            </a:stretch>
          </a:blipFill>
        </p:spPr>
      </p:sp>
      <p:sp>
        <p:nvSpPr>
          <p:cNvPr id="12" name="TextBox 12"/>
          <p:cNvSpPr txBox="1"/>
          <p:nvPr/>
        </p:nvSpPr>
        <p:spPr>
          <a:xfrm>
            <a:off x="1787373" y="2567573"/>
            <a:ext cx="6213627" cy="904875"/>
          </a:xfrm>
          <a:prstGeom prst="rect">
            <a:avLst/>
          </a:prstGeom>
        </p:spPr>
        <p:txBody>
          <a:bodyPr lIns="0" tIns="0" rIns="0" bIns="0" rtlCol="0" anchor="t">
            <a:spAutoFit/>
          </a:bodyPr>
          <a:lstStyle/>
          <a:p>
            <a:pPr>
              <a:lnSpc>
                <a:spcPts val="6720"/>
              </a:lnSpc>
            </a:pPr>
            <a:r>
              <a:rPr lang="en-US" sz="5600">
                <a:solidFill>
                  <a:srgbClr val="171616"/>
                </a:solidFill>
                <a:latin typeface="Poppins Bold"/>
              </a:rPr>
              <a:t>Module 1</a:t>
            </a:r>
          </a:p>
        </p:txBody>
      </p:sp>
      <p:sp>
        <p:nvSpPr>
          <p:cNvPr id="13" name="Rectangle: Rounded Corners 12">
            <a:extLst>
              <a:ext uri="{FF2B5EF4-FFF2-40B4-BE49-F238E27FC236}">
                <a16:creationId xmlns:a16="http://schemas.microsoft.com/office/drawing/2014/main" id="{2F9A767F-BFCE-F549-74D7-1043FDC6C7A5}"/>
              </a:ext>
            </a:extLst>
          </p:cNvPr>
          <p:cNvSpPr/>
          <p:nvPr/>
        </p:nvSpPr>
        <p:spPr>
          <a:xfrm>
            <a:off x="14554200" y="3848100"/>
            <a:ext cx="3200400" cy="304800"/>
          </a:xfrm>
          <a:prstGeom prst="roundRect">
            <a:avLst/>
          </a:prstGeom>
          <a:solidFill>
            <a:srgbClr val="DBDB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928166" y="-17251"/>
            <a:ext cx="11359834" cy="5679917"/>
            <a:chOff x="0" y="0"/>
            <a:chExt cx="6662420" cy="3331210"/>
          </a:xfrm>
        </p:grpSpPr>
        <p:sp>
          <p:nvSpPr>
            <p:cNvPr id="3" name="Freeform 3"/>
            <p:cNvSpPr/>
            <p:nvPr/>
          </p:nvSpPr>
          <p:spPr>
            <a:xfrm>
              <a:off x="0" y="0"/>
              <a:ext cx="6662420" cy="3331210"/>
            </a:xfrm>
            <a:custGeom>
              <a:avLst/>
              <a:gdLst/>
              <a:ahLst/>
              <a:cxnLst/>
              <a:rect l="l" t="t" r="r" b="b"/>
              <a:pathLst>
                <a:path w="6662420" h="333121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2"/>
              <a:stretch>
                <a:fillRect t="-3802" b="-3802"/>
              </a:stretch>
            </a:blipFill>
          </p:spPr>
        </p:sp>
      </p:grpSp>
      <p:sp>
        <p:nvSpPr>
          <p:cNvPr id="4" name="Freeform 4"/>
          <p:cNvSpPr/>
          <p:nvPr/>
        </p:nvSpPr>
        <p:spPr>
          <a:xfrm>
            <a:off x="1465700" y="4284474"/>
            <a:ext cx="15356599" cy="15356599"/>
          </a:xfrm>
          <a:custGeom>
            <a:avLst/>
            <a:gdLst/>
            <a:ahLst/>
            <a:cxnLst/>
            <a:rect l="l" t="t" r="r" b="b"/>
            <a:pathLst>
              <a:path w="15356599" h="15356599">
                <a:moveTo>
                  <a:pt x="0" y="0"/>
                </a:moveTo>
                <a:lnTo>
                  <a:pt x="15356600" y="0"/>
                </a:lnTo>
                <a:lnTo>
                  <a:pt x="15356600" y="15356599"/>
                </a:lnTo>
                <a:lnTo>
                  <a:pt x="0" y="153565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4989943" y="4191567"/>
            <a:ext cx="951933" cy="951933"/>
          </a:xfrm>
          <a:custGeom>
            <a:avLst/>
            <a:gdLst/>
            <a:ahLst/>
            <a:cxnLst/>
            <a:rect l="l" t="t" r="r" b="b"/>
            <a:pathLst>
              <a:path w="951933" h="951933">
                <a:moveTo>
                  <a:pt x="0" y="0"/>
                </a:moveTo>
                <a:lnTo>
                  <a:pt x="951933" y="0"/>
                </a:lnTo>
                <a:lnTo>
                  <a:pt x="951933" y="951933"/>
                </a:lnTo>
                <a:lnTo>
                  <a:pt x="0" y="9519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346124" y="4191567"/>
            <a:ext cx="951933" cy="951933"/>
          </a:xfrm>
          <a:custGeom>
            <a:avLst/>
            <a:gdLst/>
            <a:ahLst/>
            <a:cxnLst/>
            <a:rect l="l" t="t" r="r" b="b"/>
            <a:pathLst>
              <a:path w="951933" h="951933">
                <a:moveTo>
                  <a:pt x="0" y="0"/>
                </a:moveTo>
                <a:lnTo>
                  <a:pt x="951933" y="0"/>
                </a:lnTo>
                <a:lnTo>
                  <a:pt x="951933" y="951933"/>
                </a:lnTo>
                <a:lnTo>
                  <a:pt x="0" y="9519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4320237" y="5957941"/>
            <a:ext cx="9647527" cy="904875"/>
          </a:xfrm>
          <a:prstGeom prst="rect">
            <a:avLst/>
          </a:prstGeom>
        </p:spPr>
        <p:txBody>
          <a:bodyPr lIns="0" tIns="0" rIns="0" bIns="0" rtlCol="0" anchor="t">
            <a:spAutoFit/>
          </a:bodyPr>
          <a:lstStyle/>
          <a:p>
            <a:pPr algn="ctr">
              <a:lnSpc>
                <a:spcPts val="6720"/>
              </a:lnSpc>
            </a:pPr>
            <a:r>
              <a:rPr lang="en-US" sz="5600">
                <a:solidFill>
                  <a:srgbClr val="FFFFFF"/>
                </a:solidFill>
                <a:latin typeface="Poppins Bold"/>
              </a:rPr>
              <a:t>MAP </a:t>
            </a:r>
          </a:p>
        </p:txBody>
      </p:sp>
      <p:sp>
        <p:nvSpPr>
          <p:cNvPr id="8" name="Freeform 8"/>
          <p:cNvSpPr/>
          <p:nvPr/>
        </p:nvSpPr>
        <p:spPr>
          <a:xfrm>
            <a:off x="954060" y="1094019"/>
            <a:ext cx="6278490" cy="7108929"/>
          </a:xfrm>
          <a:custGeom>
            <a:avLst/>
            <a:gdLst/>
            <a:ahLst/>
            <a:cxnLst/>
            <a:rect l="l" t="t" r="r" b="b"/>
            <a:pathLst>
              <a:path w="6278490" h="7108929">
                <a:moveTo>
                  <a:pt x="0" y="0"/>
                </a:moveTo>
                <a:lnTo>
                  <a:pt x="6278490" y="0"/>
                </a:lnTo>
                <a:lnTo>
                  <a:pt x="6278490" y="7108929"/>
                </a:lnTo>
                <a:lnTo>
                  <a:pt x="0" y="7108929"/>
                </a:lnTo>
                <a:lnTo>
                  <a:pt x="0" y="0"/>
                </a:lnTo>
                <a:close/>
              </a:path>
            </a:pathLst>
          </a:custGeom>
          <a:blipFill>
            <a:blip r:embed="rId5"/>
            <a:stretch>
              <a:fillRect t="-7991" r="-127269"/>
            </a:stretch>
          </a:blipFill>
          <a:ln w="38100" cap="rnd">
            <a:solidFill>
              <a:srgbClr val="000000"/>
            </a:solidFill>
            <a:prstDash val="sysDot"/>
            <a:round/>
          </a:ln>
        </p:spPr>
      </p:sp>
      <p:sp>
        <p:nvSpPr>
          <p:cNvPr id="9" name="Freeform 9"/>
          <p:cNvSpPr/>
          <p:nvPr/>
        </p:nvSpPr>
        <p:spPr>
          <a:xfrm rot="-4207009" flipH="1">
            <a:off x="5932117" y="556045"/>
            <a:ext cx="1277445" cy="945309"/>
          </a:xfrm>
          <a:custGeom>
            <a:avLst/>
            <a:gdLst/>
            <a:ahLst/>
            <a:cxnLst/>
            <a:rect l="l" t="t" r="r" b="b"/>
            <a:pathLst>
              <a:path w="1277445" h="945309">
                <a:moveTo>
                  <a:pt x="1277445" y="0"/>
                </a:moveTo>
                <a:lnTo>
                  <a:pt x="0" y="0"/>
                </a:lnTo>
                <a:lnTo>
                  <a:pt x="0" y="945310"/>
                </a:lnTo>
                <a:lnTo>
                  <a:pt x="1277445" y="945310"/>
                </a:lnTo>
                <a:lnTo>
                  <a:pt x="127744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flipH="1">
            <a:off x="4320237" y="6360819"/>
            <a:ext cx="3553954" cy="1003992"/>
          </a:xfrm>
          <a:custGeom>
            <a:avLst/>
            <a:gdLst/>
            <a:ahLst/>
            <a:cxnLst/>
            <a:rect l="l" t="t" r="r" b="b"/>
            <a:pathLst>
              <a:path w="3553954" h="1003992">
                <a:moveTo>
                  <a:pt x="3553954" y="0"/>
                </a:moveTo>
                <a:lnTo>
                  <a:pt x="0" y="0"/>
                </a:lnTo>
                <a:lnTo>
                  <a:pt x="0" y="1003993"/>
                </a:lnTo>
                <a:lnTo>
                  <a:pt x="3553954" y="1003993"/>
                </a:lnTo>
                <a:lnTo>
                  <a:pt x="3553954"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1" name="Group 11"/>
          <p:cNvGrpSpPr/>
          <p:nvPr/>
        </p:nvGrpSpPr>
        <p:grpSpPr>
          <a:xfrm>
            <a:off x="7552852" y="8757812"/>
            <a:ext cx="3182295" cy="1000977"/>
            <a:chOff x="0" y="0"/>
            <a:chExt cx="4243060" cy="1334635"/>
          </a:xfrm>
        </p:grpSpPr>
        <p:sp>
          <p:nvSpPr>
            <p:cNvPr id="12" name="Freeform 12"/>
            <p:cNvSpPr/>
            <p:nvPr/>
          </p:nvSpPr>
          <p:spPr>
            <a:xfrm>
              <a:off x="0" y="0"/>
              <a:ext cx="4243060" cy="1334635"/>
            </a:xfrm>
            <a:custGeom>
              <a:avLst/>
              <a:gdLst/>
              <a:ahLst/>
              <a:cxnLst/>
              <a:rect l="l" t="t" r="r" b="b"/>
              <a:pathLst>
                <a:path w="4243060" h="1334635">
                  <a:moveTo>
                    <a:pt x="0" y="0"/>
                  </a:moveTo>
                  <a:lnTo>
                    <a:pt x="4243060" y="0"/>
                  </a:lnTo>
                  <a:lnTo>
                    <a:pt x="4243060" y="1334635"/>
                  </a:lnTo>
                  <a:lnTo>
                    <a:pt x="0" y="13346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TextBox 13"/>
            <p:cNvSpPr txBox="1"/>
            <p:nvPr/>
          </p:nvSpPr>
          <p:spPr>
            <a:xfrm>
              <a:off x="0" y="410966"/>
              <a:ext cx="4243060" cy="465078"/>
            </a:xfrm>
            <a:prstGeom prst="rect">
              <a:avLst/>
            </a:prstGeom>
          </p:spPr>
          <p:txBody>
            <a:bodyPr lIns="0" tIns="0" rIns="0" bIns="0" rtlCol="0" anchor="t">
              <a:spAutoFit/>
            </a:bodyPr>
            <a:lstStyle/>
            <a:p>
              <a:pPr algn="ctr">
                <a:lnSpc>
                  <a:spcPts val="3000"/>
                </a:lnSpc>
                <a:spcBef>
                  <a:spcPct val="0"/>
                </a:spcBef>
              </a:pPr>
              <a:r>
                <a:rPr lang="en-US" sz="2142">
                  <a:solidFill>
                    <a:srgbClr val="F66E1A"/>
                  </a:solidFill>
                  <a:latin typeface="Open Sans Bold"/>
                </a:rPr>
                <a:t>LEARN MORE</a:t>
              </a:r>
            </a:p>
          </p:txBody>
        </p:sp>
      </p:grpSp>
      <p:sp>
        <p:nvSpPr>
          <p:cNvPr id="14" name="TextBox 14"/>
          <p:cNvSpPr txBox="1"/>
          <p:nvPr/>
        </p:nvSpPr>
        <p:spPr>
          <a:xfrm>
            <a:off x="1213423" y="-47625"/>
            <a:ext cx="6213627" cy="904875"/>
          </a:xfrm>
          <a:prstGeom prst="rect">
            <a:avLst/>
          </a:prstGeom>
        </p:spPr>
        <p:txBody>
          <a:bodyPr lIns="0" tIns="0" rIns="0" bIns="0" rtlCol="0" anchor="t">
            <a:spAutoFit/>
          </a:bodyPr>
          <a:lstStyle/>
          <a:p>
            <a:pPr>
              <a:lnSpc>
                <a:spcPts val="6720"/>
              </a:lnSpc>
            </a:pPr>
            <a:r>
              <a:rPr lang="en-US" sz="5600">
                <a:solidFill>
                  <a:srgbClr val="171616"/>
                </a:solidFill>
                <a:latin typeface="Poppins Bold"/>
              </a:rPr>
              <a:t>Module 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8450482" y="-973618"/>
            <a:ext cx="3177069" cy="5124305"/>
          </a:xfrm>
          <a:custGeom>
            <a:avLst/>
            <a:gdLst/>
            <a:ahLst/>
            <a:cxnLst/>
            <a:rect l="l" t="t" r="r" b="b"/>
            <a:pathLst>
              <a:path w="3177069" h="5124305">
                <a:moveTo>
                  <a:pt x="0" y="0"/>
                </a:moveTo>
                <a:lnTo>
                  <a:pt x="3177069" y="0"/>
                </a:lnTo>
                <a:lnTo>
                  <a:pt x="3177069" y="5124305"/>
                </a:lnTo>
                <a:lnTo>
                  <a:pt x="0" y="51243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296242" y="1827596"/>
            <a:ext cx="951933" cy="951933"/>
          </a:xfrm>
          <a:custGeom>
            <a:avLst/>
            <a:gdLst/>
            <a:ahLst/>
            <a:cxnLst/>
            <a:rect l="l" t="t" r="r" b="b"/>
            <a:pathLst>
              <a:path w="951933" h="951933">
                <a:moveTo>
                  <a:pt x="0" y="0"/>
                </a:moveTo>
                <a:lnTo>
                  <a:pt x="951933" y="0"/>
                </a:lnTo>
                <a:lnTo>
                  <a:pt x="951933" y="951934"/>
                </a:lnTo>
                <a:lnTo>
                  <a:pt x="0" y="9519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864340" y="6940822"/>
            <a:ext cx="3992750" cy="109283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Open Sans"/>
              </a:rPr>
              <a:t>Lorem ipsum dolor sit amet, consectetur adipiscing elit, sed do eiusmod tempor incididunt ut labore et dolore magna aliqua. Ut enim</a:t>
            </a:r>
          </a:p>
        </p:txBody>
      </p:sp>
      <p:sp>
        <p:nvSpPr>
          <p:cNvPr id="5" name="TextBox 5"/>
          <p:cNvSpPr txBox="1"/>
          <p:nvPr/>
        </p:nvSpPr>
        <p:spPr>
          <a:xfrm>
            <a:off x="2265106" y="6610622"/>
            <a:ext cx="3264226" cy="358775"/>
          </a:xfrm>
          <a:prstGeom prst="rect">
            <a:avLst/>
          </a:prstGeom>
        </p:spPr>
        <p:txBody>
          <a:bodyPr lIns="0" tIns="0" rIns="0" bIns="0" rtlCol="0" anchor="t">
            <a:spAutoFit/>
          </a:bodyPr>
          <a:lstStyle/>
          <a:p>
            <a:pPr>
              <a:lnSpc>
                <a:spcPts val="2799"/>
              </a:lnSpc>
              <a:spcBef>
                <a:spcPct val="0"/>
              </a:spcBef>
            </a:pPr>
            <a:r>
              <a:rPr lang="en-US" sz="1999">
                <a:solidFill>
                  <a:srgbClr val="FFFFFF"/>
                </a:solidFill>
                <a:latin typeface="Poppins Bold"/>
              </a:rPr>
              <a:t>Vision</a:t>
            </a:r>
          </a:p>
        </p:txBody>
      </p:sp>
      <p:sp>
        <p:nvSpPr>
          <p:cNvPr id="6" name="TextBox 6"/>
          <p:cNvSpPr txBox="1"/>
          <p:nvPr/>
        </p:nvSpPr>
        <p:spPr>
          <a:xfrm>
            <a:off x="12866094" y="6159251"/>
            <a:ext cx="3264226" cy="358775"/>
          </a:xfrm>
          <a:prstGeom prst="rect">
            <a:avLst/>
          </a:prstGeom>
        </p:spPr>
        <p:txBody>
          <a:bodyPr lIns="0" tIns="0" rIns="0" bIns="0" rtlCol="0" anchor="t">
            <a:spAutoFit/>
          </a:bodyPr>
          <a:lstStyle/>
          <a:p>
            <a:pPr>
              <a:lnSpc>
                <a:spcPts val="2799"/>
              </a:lnSpc>
              <a:spcBef>
                <a:spcPct val="0"/>
              </a:spcBef>
            </a:pPr>
            <a:r>
              <a:rPr lang="en-US" sz="1999">
                <a:solidFill>
                  <a:srgbClr val="FFFFFF"/>
                </a:solidFill>
                <a:latin typeface="Poppins Bold"/>
              </a:rPr>
              <a:t>Mission</a:t>
            </a:r>
          </a:p>
        </p:txBody>
      </p:sp>
      <p:sp>
        <p:nvSpPr>
          <p:cNvPr id="7" name="TextBox 7"/>
          <p:cNvSpPr txBox="1"/>
          <p:nvPr/>
        </p:nvSpPr>
        <p:spPr>
          <a:xfrm>
            <a:off x="7134576" y="6186759"/>
            <a:ext cx="6970960" cy="904875"/>
          </a:xfrm>
          <a:prstGeom prst="rect">
            <a:avLst/>
          </a:prstGeom>
        </p:spPr>
        <p:txBody>
          <a:bodyPr lIns="0" tIns="0" rIns="0" bIns="0" rtlCol="0" anchor="t">
            <a:spAutoFit/>
          </a:bodyPr>
          <a:lstStyle/>
          <a:p>
            <a:pPr>
              <a:lnSpc>
                <a:spcPts val="6720"/>
              </a:lnSpc>
            </a:pPr>
            <a:r>
              <a:rPr lang="en-US" sz="5600">
                <a:solidFill>
                  <a:srgbClr val="171616"/>
                </a:solidFill>
                <a:latin typeface="Poppins Bold"/>
              </a:rPr>
              <a:t>REMINDER</a:t>
            </a:r>
          </a:p>
        </p:txBody>
      </p:sp>
      <p:grpSp>
        <p:nvGrpSpPr>
          <p:cNvPr id="8" name="Group 8"/>
          <p:cNvGrpSpPr>
            <a:grpSpLocks noChangeAspect="1"/>
          </p:cNvGrpSpPr>
          <p:nvPr/>
        </p:nvGrpSpPr>
        <p:grpSpPr>
          <a:xfrm>
            <a:off x="11422867" y="1827596"/>
            <a:ext cx="8331349" cy="8331316"/>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2932" r="-42932"/>
              </a:stretch>
            </a:blipFill>
          </p:spPr>
        </p:sp>
      </p:grpSp>
      <p:grpSp>
        <p:nvGrpSpPr>
          <p:cNvPr id="10" name="Group 10"/>
          <p:cNvGrpSpPr>
            <a:grpSpLocks noChangeAspect="1"/>
          </p:cNvGrpSpPr>
          <p:nvPr/>
        </p:nvGrpSpPr>
        <p:grpSpPr>
          <a:xfrm>
            <a:off x="-1348036" y="-665292"/>
            <a:ext cx="8482611" cy="8482578"/>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44460" r="-41404"/>
              </a:stretch>
            </a:blipFill>
          </p:spPr>
        </p:sp>
      </p:grpSp>
      <p:sp>
        <p:nvSpPr>
          <p:cNvPr id="12" name="Freeform 12"/>
          <p:cNvSpPr/>
          <p:nvPr/>
        </p:nvSpPr>
        <p:spPr>
          <a:xfrm>
            <a:off x="372497" y="9258300"/>
            <a:ext cx="6762079" cy="757353"/>
          </a:xfrm>
          <a:custGeom>
            <a:avLst/>
            <a:gdLst/>
            <a:ahLst/>
            <a:cxnLst/>
            <a:rect l="l" t="t" r="r" b="b"/>
            <a:pathLst>
              <a:path w="6762079" h="757353">
                <a:moveTo>
                  <a:pt x="0" y="0"/>
                </a:moveTo>
                <a:lnTo>
                  <a:pt x="6762079" y="0"/>
                </a:lnTo>
                <a:lnTo>
                  <a:pt x="6762079" y="757353"/>
                </a:lnTo>
                <a:lnTo>
                  <a:pt x="0" y="757353"/>
                </a:lnTo>
                <a:lnTo>
                  <a:pt x="0" y="0"/>
                </a:lnTo>
                <a:close/>
              </a:path>
            </a:pathLst>
          </a:custGeom>
          <a:blipFill>
            <a:blip r:embed="rId8"/>
            <a:stretch>
              <a:fillRect/>
            </a:stretch>
          </a:blipFill>
        </p:spPr>
      </p:sp>
      <p:sp>
        <p:nvSpPr>
          <p:cNvPr id="13" name="TextBox 13"/>
          <p:cNvSpPr txBox="1"/>
          <p:nvPr/>
        </p:nvSpPr>
        <p:spPr>
          <a:xfrm>
            <a:off x="7946421" y="174383"/>
            <a:ext cx="4185191" cy="2750047"/>
          </a:xfrm>
          <a:prstGeom prst="rect">
            <a:avLst/>
          </a:prstGeom>
        </p:spPr>
        <p:txBody>
          <a:bodyPr lIns="0" tIns="0" rIns="0" bIns="0" rtlCol="0" anchor="t">
            <a:spAutoFit/>
          </a:bodyPr>
          <a:lstStyle/>
          <a:p>
            <a:pPr>
              <a:lnSpc>
                <a:spcPts val="2247"/>
              </a:lnSpc>
            </a:pPr>
            <a:r>
              <a:rPr lang="en-US" sz="1605">
                <a:solidFill>
                  <a:srgbClr val="FFFFFF"/>
                </a:solidFill>
                <a:latin typeface="Open Sans Bold"/>
              </a:rPr>
              <a:t>To eliminate all the</a:t>
            </a:r>
          </a:p>
          <a:p>
            <a:pPr>
              <a:lnSpc>
                <a:spcPts val="2247"/>
              </a:lnSpc>
            </a:pPr>
            <a:r>
              <a:rPr lang="en-US" sz="1605">
                <a:solidFill>
                  <a:srgbClr val="FFFFFF"/>
                </a:solidFill>
                <a:latin typeface="Open Sans Bold"/>
              </a:rPr>
              <a:t>•Oh god, I forgot today's meds</a:t>
            </a:r>
          </a:p>
          <a:p>
            <a:pPr>
              <a:lnSpc>
                <a:spcPts val="2247"/>
              </a:lnSpc>
            </a:pPr>
            <a:r>
              <a:rPr lang="en-US" sz="1605">
                <a:solidFill>
                  <a:srgbClr val="FFFFFF"/>
                </a:solidFill>
                <a:latin typeface="Open Sans Bold"/>
              </a:rPr>
              <a:t>• This wouldn't happen if you had a habit of taking your medicines on time! </a:t>
            </a:r>
          </a:p>
          <a:p>
            <a:pPr>
              <a:lnSpc>
                <a:spcPts val="2247"/>
              </a:lnSpc>
            </a:pPr>
            <a:r>
              <a:rPr lang="en-US" sz="1605">
                <a:solidFill>
                  <a:srgbClr val="FFFFFF"/>
                </a:solidFill>
                <a:latin typeface="Open Sans Bold"/>
              </a:rPr>
              <a:t>And all the latency bundled with all your health related issues, </a:t>
            </a:r>
          </a:p>
          <a:p>
            <a:pPr>
              <a:lnSpc>
                <a:spcPts val="2247"/>
              </a:lnSpc>
            </a:pPr>
            <a:r>
              <a:rPr lang="en-US" sz="1605">
                <a:solidFill>
                  <a:srgbClr val="FFFFFF"/>
                </a:solidFill>
                <a:latin typeface="Open Sans Bold"/>
              </a:rPr>
              <a:t>REMINDER component keeps you in check, You can remind yourself daily for every essential medicine via WhatsApp</a:t>
            </a:r>
          </a:p>
          <a:p>
            <a:pPr>
              <a:lnSpc>
                <a:spcPts val="2247"/>
              </a:lnSpc>
              <a:spcBef>
                <a:spcPct val="0"/>
              </a:spcBef>
            </a:pPr>
            <a:r>
              <a:rPr lang="en-US" sz="1605">
                <a:solidFill>
                  <a:srgbClr val="FFFFFF"/>
                </a:solidFill>
                <a:latin typeface="Open Sans Bold"/>
              </a:rPr>
              <a:t>Resulting in everyday medicine check!</a:t>
            </a:r>
          </a:p>
        </p:txBody>
      </p:sp>
      <p:sp>
        <p:nvSpPr>
          <p:cNvPr id="14" name="TextBox 14"/>
          <p:cNvSpPr txBox="1"/>
          <p:nvPr/>
        </p:nvSpPr>
        <p:spPr>
          <a:xfrm>
            <a:off x="13820369" y="-57150"/>
            <a:ext cx="6213627" cy="904875"/>
          </a:xfrm>
          <a:prstGeom prst="rect">
            <a:avLst/>
          </a:prstGeom>
        </p:spPr>
        <p:txBody>
          <a:bodyPr lIns="0" tIns="0" rIns="0" bIns="0" rtlCol="0" anchor="t">
            <a:spAutoFit/>
          </a:bodyPr>
          <a:lstStyle/>
          <a:p>
            <a:pPr>
              <a:lnSpc>
                <a:spcPts val="6720"/>
              </a:lnSpc>
            </a:pPr>
            <a:r>
              <a:rPr lang="en-US" sz="5600">
                <a:solidFill>
                  <a:srgbClr val="171616"/>
                </a:solidFill>
                <a:latin typeface="Poppins Bold"/>
              </a:rPr>
              <a:t>Module 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D70"/>
        </a:solidFill>
        <a:effectLst/>
      </p:bgPr>
    </p:bg>
    <p:spTree>
      <p:nvGrpSpPr>
        <p:cNvPr id="1" name=""/>
        <p:cNvGrpSpPr/>
        <p:nvPr/>
      </p:nvGrpSpPr>
      <p:grpSpPr>
        <a:xfrm>
          <a:off x="0" y="0"/>
          <a:ext cx="0" cy="0"/>
          <a:chOff x="0" y="0"/>
          <a:chExt cx="0" cy="0"/>
        </a:xfrm>
      </p:grpSpPr>
      <p:sp>
        <p:nvSpPr>
          <p:cNvPr id="2" name="Freeform 2"/>
          <p:cNvSpPr/>
          <p:nvPr/>
        </p:nvSpPr>
        <p:spPr>
          <a:xfrm>
            <a:off x="542089" y="564299"/>
            <a:ext cx="6762079" cy="757353"/>
          </a:xfrm>
          <a:custGeom>
            <a:avLst/>
            <a:gdLst/>
            <a:ahLst/>
            <a:cxnLst/>
            <a:rect l="l" t="t" r="r" b="b"/>
            <a:pathLst>
              <a:path w="6762079" h="757353">
                <a:moveTo>
                  <a:pt x="0" y="0"/>
                </a:moveTo>
                <a:lnTo>
                  <a:pt x="6762079" y="0"/>
                </a:lnTo>
                <a:lnTo>
                  <a:pt x="6762079" y="757352"/>
                </a:lnTo>
                <a:lnTo>
                  <a:pt x="0" y="757352"/>
                </a:lnTo>
                <a:lnTo>
                  <a:pt x="0" y="0"/>
                </a:lnTo>
                <a:close/>
              </a:path>
            </a:pathLst>
          </a:custGeom>
          <a:blipFill>
            <a:blip r:embed="rId2"/>
            <a:stretch>
              <a:fillRect/>
            </a:stretch>
          </a:blipFill>
        </p:spPr>
      </p:sp>
      <p:sp>
        <p:nvSpPr>
          <p:cNvPr id="3" name="Freeform 3"/>
          <p:cNvSpPr/>
          <p:nvPr/>
        </p:nvSpPr>
        <p:spPr>
          <a:xfrm>
            <a:off x="0" y="3890862"/>
            <a:ext cx="12681616" cy="6396138"/>
          </a:xfrm>
          <a:custGeom>
            <a:avLst/>
            <a:gdLst/>
            <a:ahLst/>
            <a:cxnLst/>
            <a:rect l="l" t="t" r="r" b="b"/>
            <a:pathLst>
              <a:path w="12681616" h="6396138">
                <a:moveTo>
                  <a:pt x="0" y="0"/>
                </a:moveTo>
                <a:lnTo>
                  <a:pt x="12681616" y="0"/>
                </a:lnTo>
                <a:lnTo>
                  <a:pt x="12681616" y="6396138"/>
                </a:lnTo>
                <a:lnTo>
                  <a:pt x="0" y="6396138"/>
                </a:lnTo>
                <a:lnTo>
                  <a:pt x="0" y="0"/>
                </a:lnTo>
                <a:close/>
              </a:path>
            </a:pathLst>
          </a:custGeom>
          <a:blipFill>
            <a:blip r:embed="rId3"/>
            <a:stretch>
              <a:fillRect/>
            </a:stretch>
          </a:blipFill>
        </p:spPr>
      </p:sp>
      <p:sp>
        <p:nvSpPr>
          <p:cNvPr id="4" name="TextBox 4"/>
          <p:cNvSpPr txBox="1"/>
          <p:nvPr/>
        </p:nvSpPr>
        <p:spPr>
          <a:xfrm>
            <a:off x="13080423" y="416776"/>
            <a:ext cx="6496040" cy="904875"/>
          </a:xfrm>
          <a:prstGeom prst="rect">
            <a:avLst/>
          </a:prstGeom>
        </p:spPr>
        <p:txBody>
          <a:bodyPr lIns="0" tIns="0" rIns="0" bIns="0" rtlCol="0" anchor="t">
            <a:spAutoFit/>
          </a:bodyPr>
          <a:lstStyle/>
          <a:p>
            <a:pPr>
              <a:lnSpc>
                <a:spcPts val="6720"/>
              </a:lnSpc>
            </a:pPr>
            <a:r>
              <a:rPr lang="en-US" sz="5600">
                <a:solidFill>
                  <a:srgbClr val="FFFFFF"/>
                </a:solidFill>
                <a:latin typeface="Poppins Bold"/>
              </a:rPr>
              <a:t>Module 4</a:t>
            </a:r>
          </a:p>
        </p:txBody>
      </p:sp>
      <p:sp>
        <p:nvSpPr>
          <p:cNvPr id="5" name="TextBox 5"/>
          <p:cNvSpPr txBox="1"/>
          <p:nvPr/>
        </p:nvSpPr>
        <p:spPr>
          <a:xfrm>
            <a:off x="1028700" y="2367132"/>
            <a:ext cx="7217415" cy="904875"/>
          </a:xfrm>
          <a:prstGeom prst="rect">
            <a:avLst/>
          </a:prstGeom>
        </p:spPr>
        <p:txBody>
          <a:bodyPr lIns="0" tIns="0" rIns="0" bIns="0" rtlCol="0" anchor="t">
            <a:spAutoFit/>
          </a:bodyPr>
          <a:lstStyle/>
          <a:p>
            <a:pPr>
              <a:lnSpc>
                <a:spcPts val="6720"/>
              </a:lnSpc>
            </a:pPr>
            <a:r>
              <a:rPr lang="en-US" sz="5600">
                <a:solidFill>
                  <a:srgbClr val="F66E1A"/>
                </a:solidFill>
                <a:latin typeface="Poppins Bold"/>
              </a:rPr>
              <a:t>Disability Schemes</a:t>
            </a:r>
          </a:p>
        </p:txBody>
      </p:sp>
      <p:sp>
        <p:nvSpPr>
          <p:cNvPr id="6" name="TextBox 6"/>
          <p:cNvSpPr txBox="1"/>
          <p:nvPr/>
        </p:nvSpPr>
        <p:spPr>
          <a:xfrm>
            <a:off x="13080423" y="1818160"/>
            <a:ext cx="4615345" cy="7981280"/>
          </a:xfrm>
          <a:prstGeom prst="rect">
            <a:avLst/>
          </a:prstGeom>
        </p:spPr>
        <p:txBody>
          <a:bodyPr lIns="0" tIns="0" rIns="0" bIns="0" rtlCol="0" anchor="t">
            <a:spAutoFit/>
          </a:bodyPr>
          <a:lstStyle/>
          <a:p>
            <a:pPr>
              <a:lnSpc>
                <a:spcPts val="4236"/>
              </a:lnSpc>
            </a:pPr>
            <a:r>
              <a:rPr lang="en-US" sz="3026">
                <a:solidFill>
                  <a:srgbClr val="FFFFFF"/>
                </a:solidFill>
                <a:latin typeface="Canva Sans"/>
              </a:rPr>
              <a:t>This module is a dedicated section that provides information about various disability-related schemes and government-provided reservation assistance in India. It aims to benefit people with disabilities by offering details about available schemes and support services to help them navigate and access these resources more easily.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85193"/>
            <a:ext cx="18288000" cy="8401807"/>
          </a:xfrm>
          <a:custGeom>
            <a:avLst/>
            <a:gdLst/>
            <a:ahLst/>
            <a:cxnLst/>
            <a:rect l="l" t="t" r="r" b="b"/>
            <a:pathLst>
              <a:path w="18288000" h="8401807">
                <a:moveTo>
                  <a:pt x="0" y="0"/>
                </a:moveTo>
                <a:lnTo>
                  <a:pt x="18288000" y="0"/>
                </a:lnTo>
                <a:lnTo>
                  <a:pt x="18288000" y="8401807"/>
                </a:lnTo>
                <a:lnTo>
                  <a:pt x="0" y="8401807"/>
                </a:lnTo>
                <a:lnTo>
                  <a:pt x="0" y="0"/>
                </a:lnTo>
                <a:close/>
              </a:path>
            </a:pathLst>
          </a:custGeom>
          <a:blipFill>
            <a:blip r:embed="rId2"/>
            <a:stretch>
              <a:fillRect b="-2575"/>
            </a:stretch>
          </a:blipFill>
        </p:spPr>
      </p:sp>
      <p:sp>
        <p:nvSpPr>
          <p:cNvPr id="3" name="Freeform 3"/>
          <p:cNvSpPr/>
          <p:nvPr/>
        </p:nvSpPr>
        <p:spPr>
          <a:xfrm>
            <a:off x="5474410" y="650024"/>
            <a:ext cx="6762079" cy="757353"/>
          </a:xfrm>
          <a:custGeom>
            <a:avLst/>
            <a:gdLst/>
            <a:ahLst/>
            <a:cxnLst/>
            <a:rect l="l" t="t" r="r" b="b"/>
            <a:pathLst>
              <a:path w="6762079" h="757353">
                <a:moveTo>
                  <a:pt x="0" y="0"/>
                </a:moveTo>
                <a:lnTo>
                  <a:pt x="6762079" y="0"/>
                </a:lnTo>
                <a:lnTo>
                  <a:pt x="6762079" y="757352"/>
                </a:lnTo>
                <a:lnTo>
                  <a:pt x="0" y="757352"/>
                </a:lnTo>
                <a:lnTo>
                  <a:pt x="0" y="0"/>
                </a:lnTo>
                <a:close/>
              </a:path>
            </a:pathLst>
          </a:custGeom>
          <a:blipFill>
            <a:blip r:embed="rId3"/>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312</Words>
  <Application>Microsoft Office PowerPoint</Application>
  <PresentationFormat>Custom</PresentationFormat>
  <Paragraphs>38</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Canva Sans</vt:lpstr>
      <vt:lpstr>Canva Sans Bold</vt:lpstr>
      <vt:lpstr>Calibri</vt:lpstr>
      <vt:lpstr>Arial</vt:lpstr>
      <vt:lpstr>Poppins Bold</vt:lpstr>
      <vt:lpstr>Open Sans Bold</vt:lpstr>
      <vt:lpstr>Poppins Ultra-Bold</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Elevator PPT</dc:title>
  <dc:creator>ISHITA</dc:creator>
  <cp:lastModifiedBy>Ishita Jindal</cp:lastModifiedBy>
  <cp:revision>2</cp:revision>
  <dcterms:created xsi:type="dcterms:W3CDTF">2006-08-16T00:00:00Z</dcterms:created>
  <dcterms:modified xsi:type="dcterms:W3CDTF">2024-12-16T19:41:17Z</dcterms:modified>
  <dc:identifier>DAFvLUOX_-Y</dc:identifier>
</cp:coreProperties>
</file>